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1" r:id="rId21"/>
    <p:sldId id="276" r:id="rId22"/>
    <p:sldId id="282" r:id="rId23"/>
    <p:sldId id="285" r:id="rId24"/>
    <p:sldId id="277" r:id="rId25"/>
    <p:sldId id="283" r:id="rId26"/>
    <p:sldId id="278" r:id="rId27"/>
    <p:sldId id="279" r:id="rId28"/>
    <p:sldId id="280" r:id="rId29"/>
    <p:sldId id="286" r:id="rId30"/>
    <p:sldId id="287" r:id="rId31"/>
    <p:sldId id="289" r:id="rId32"/>
    <p:sldId id="288"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5" d="100"/>
          <a:sy n="65"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EF8137-3664-CD30-8B43-2F532DF6C0C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96C7D7A3-0B9A-35E9-287A-14E0B0395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4F97E9D1-70D4-B1C6-0B66-B35EC683CC67}"/>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5" name="Θέση υποσέλιδου 4">
            <a:extLst>
              <a:ext uri="{FF2B5EF4-FFF2-40B4-BE49-F238E27FC236}">
                <a16:creationId xmlns:a16="http://schemas.microsoft.com/office/drawing/2014/main" id="{3A28C2B1-CD97-FBD5-F862-B97A9E6E010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C88F26C-D079-A51E-D630-CFBB8E41E370}"/>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276671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DA09D6-0FE8-DE9D-DCB3-A5EFF8440EA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F76B0478-72AC-9BC0-D4AD-4EE441084E6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CA84055-1BFB-1088-5982-1E0FA1EC79C7}"/>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5" name="Θέση υποσέλιδου 4">
            <a:extLst>
              <a:ext uri="{FF2B5EF4-FFF2-40B4-BE49-F238E27FC236}">
                <a16:creationId xmlns:a16="http://schemas.microsoft.com/office/drawing/2014/main" id="{CF011DC9-FB5D-36B2-22C3-890F163BA83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CE29C5F-FC4A-29B5-5E79-0855D75E7475}"/>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352562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55FEF2A-E27C-C445-B164-6D03C1F9B9C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91465D29-07AA-3888-FAF6-CB3672F00EB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A56C550-981D-7E0D-C8BB-13461FC40FCD}"/>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5" name="Θέση υποσέλιδου 4">
            <a:extLst>
              <a:ext uri="{FF2B5EF4-FFF2-40B4-BE49-F238E27FC236}">
                <a16:creationId xmlns:a16="http://schemas.microsoft.com/office/drawing/2014/main" id="{EB0E684C-C270-8B69-C83F-D843EA229F4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157BC10-09D3-DCCA-2A2D-D144FEC2D916}"/>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7502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FD8FF9-AE53-DF41-A1D2-C87F509B12C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F1CDC4F-9FF6-A709-2E73-D281AD86771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2D1317AE-CB99-743E-AFAD-B4AD6ECB16B6}"/>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5" name="Θέση υποσέλιδου 4">
            <a:extLst>
              <a:ext uri="{FF2B5EF4-FFF2-40B4-BE49-F238E27FC236}">
                <a16:creationId xmlns:a16="http://schemas.microsoft.com/office/drawing/2014/main" id="{270B5DE0-41A3-224F-3785-58F84E0B8C6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8F292AE-EA13-26FA-66AD-EE64E09CE97A}"/>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384129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477A3D-261D-E334-68C8-55A292A2041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9068FF5-F837-E700-453E-D80727415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2F2F038-8C07-E906-638C-B0B7F6DA3258}"/>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5" name="Θέση υποσέλιδου 4">
            <a:extLst>
              <a:ext uri="{FF2B5EF4-FFF2-40B4-BE49-F238E27FC236}">
                <a16:creationId xmlns:a16="http://schemas.microsoft.com/office/drawing/2014/main" id="{C1A49E3A-24D4-D2B4-3813-D60E62900C3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F1BE8CB-23E1-BE95-9173-5235CB341917}"/>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377035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864AAE-9AF9-0E9B-646B-D89AEE145D1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E103E47-EF97-3CB9-E7AF-FCFAB0FB788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042C974F-AB3C-FF3C-A0E1-60F51915DF7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B6F42312-3306-8A1C-6518-7C74174312AD}"/>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6" name="Θέση υποσέλιδου 5">
            <a:extLst>
              <a:ext uri="{FF2B5EF4-FFF2-40B4-BE49-F238E27FC236}">
                <a16:creationId xmlns:a16="http://schemas.microsoft.com/office/drawing/2014/main" id="{21F51614-97E5-24A0-6E4E-C7C0E4BE866F}"/>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8A729F4-B7AF-DFED-417D-BEFD26F5244E}"/>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115885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D6D5E8-53C4-E790-C32B-48FDC6C64BD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0F35FAD6-B379-80B4-81E7-265D222A6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F3C2753-3143-13AE-0478-8367E9437D0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0E7FE583-A22D-8DE9-4CFB-1C4EEF9AE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F0800E7-F7ED-9728-7897-996D2D13447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F14E6B6B-B6A6-49D0-AC82-4DF00EB8D44C}"/>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8" name="Θέση υποσέλιδου 7">
            <a:extLst>
              <a:ext uri="{FF2B5EF4-FFF2-40B4-BE49-F238E27FC236}">
                <a16:creationId xmlns:a16="http://schemas.microsoft.com/office/drawing/2014/main" id="{2717D4B6-5CD3-79D0-E3D6-B9D8B6153D15}"/>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30D84D37-A1E8-D23F-CE4F-F5B897E74B3D}"/>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86879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EB52AA-33C0-B6CB-672F-367EECC0498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5D62BC6B-966C-A9AA-6318-197567CDFF91}"/>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4" name="Θέση υποσέλιδου 3">
            <a:extLst>
              <a:ext uri="{FF2B5EF4-FFF2-40B4-BE49-F238E27FC236}">
                <a16:creationId xmlns:a16="http://schemas.microsoft.com/office/drawing/2014/main" id="{5FD1FBA8-C77E-DD2B-289B-E0098C08B8F2}"/>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303F5221-130D-7FAB-0425-DBB5154F78D2}"/>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156589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E4C341D-D13B-EAD3-A549-7D57AEAAFB65}"/>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3" name="Θέση υποσέλιδου 2">
            <a:extLst>
              <a:ext uri="{FF2B5EF4-FFF2-40B4-BE49-F238E27FC236}">
                <a16:creationId xmlns:a16="http://schemas.microsoft.com/office/drawing/2014/main" id="{5AC7F99B-CE8A-74D7-A37D-A06EA639479D}"/>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4E2BF083-D773-2168-EB9D-237A956870AE}"/>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31287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324EF7-EE6E-135A-B931-5216A2011D5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7FBD7B4A-6D1F-D699-3182-2466D9B4E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D4E13002-4AF9-F9B9-9548-88E1703E2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2B69029-0E75-BBBD-DB82-AFAB19CB3503}"/>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6" name="Θέση υποσέλιδου 5">
            <a:extLst>
              <a:ext uri="{FF2B5EF4-FFF2-40B4-BE49-F238E27FC236}">
                <a16:creationId xmlns:a16="http://schemas.microsoft.com/office/drawing/2014/main" id="{590CE287-3B60-668D-24F8-F6576DCD08F6}"/>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F57B8A71-0F73-E8EF-9C0F-00F074548942}"/>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281791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BB002B-ADBF-98DA-214F-09AAC098801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D57278E4-03F8-D81D-78FA-1764EFE85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8E5126C1-6379-1E42-C921-E154C631F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1176D5B-FFD2-D847-9AA6-8A8EB745BEA7}"/>
              </a:ext>
            </a:extLst>
          </p:cNvPr>
          <p:cNvSpPr>
            <a:spLocks noGrp="1"/>
          </p:cNvSpPr>
          <p:nvPr>
            <p:ph type="dt" sz="half" idx="10"/>
          </p:nvPr>
        </p:nvSpPr>
        <p:spPr/>
        <p:txBody>
          <a:bodyPr/>
          <a:lstStyle/>
          <a:p>
            <a:fld id="{50FA8952-985E-4DF3-9B68-FD28ACF36131}" type="datetimeFigureOut">
              <a:rPr lang="en-US" smtClean="0"/>
              <a:t>7/4/2024</a:t>
            </a:fld>
            <a:endParaRPr lang="en-US"/>
          </a:p>
        </p:txBody>
      </p:sp>
      <p:sp>
        <p:nvSpPr>
          <p:cNvPr id="6" name="Θέση υποσέλιδου 5">
            <a:extLst>
              <a:ext uri="{FF2B5EF4-FFF2-40B4-BE49-F238E27FC236}">
                <a16:creationId xmlns:a16="http://schemas.microsoft.com/office/drawing/2014/main" id="{6CA923B2-E3D1-F6D2-0384-BD327D163359}"/>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BB4D394B-A56B-BE16-DCBA-5CA8F5B13CFC}"/>
              </a:ext>
            </a:extLst>
          </p:cNvPr>
          <p:cNvSpPr>
            <a:spLocks noGrp="1"/>
          </p:cNvSpPr>
          <p:nvPr>
            <p:ph type="sldNum" sz="quarter" idx="12"/>
          </p:nvPr>
        </p:nvSpPr>
        <p:spPr/>
        <p:txBody>
          <a:bodyPr/>
          <a:lstStyle/>
          <a:p>
            <a:fld id="{38BD5088-04A8-4BB9-ADE8-9D1369197DB7}" type="slidenum">
              <a:rPr lang="en-US" smtClean="0"/>
              <a:t>‹#›</a:t>
            </a:fld>
            <a:endParaRPr lang="en-US"/>
          </a:p>
        </p:txBody>
      </p:sp>
    </p:spTree>
    <p:extLst>
      <p:ext uri="{BB962C8B-B14F-4D97-AF65-F5344CB8AC3E}">
        <p14:creationId xmlns:p14="http://schemas.microsoft.com/office/powerpoint/2010/main" val="175576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9B0257E-DC13-B307-32FB-EDE9CDB20E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549937A6-F0DC-F1AD-6904-820567ABF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E6CE6AB8-01DF-9140-A53E-00ECA9D90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A8952-985E-4DF3-9B68-FD28ACF36131}" type="datetimeFigureOut">
              <a:rPr lang="en-US" smtClean="0"/>
              <a:t>7/4/2024</a:t>
            </a:fld>
            <a:endParaRPr lang="en-US"/>
          </a:p>
        </p:txBody>
      </p:sp>
      <p:sp>
        <p:nvSpPr>
          <p:cNvPr id="5" name="Θέση υποσέλιδου 4">
            <a:extLst>
              <a:ext uri="{FF2B5EF4-FFF2-40B4-BE49-F238E27FC236}">
                <a16:creationId xmlns:a16="http://schemas.microsoft.com/office/drawing/2014/main" id="{C8AB93DE-AC2F-4A13-943F-2EF79CC1E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3DD5375D-18C6-7D26-FD5E-CBE9EAF45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D5088-04A8-4BB9-ADE8-9D1369197DB7}" type="slidenum">
              <a:rPr lang="en-US" smtClean="0"/>
              <a:t>‹#›</a:t>
            </a:fld>
            <a:endParaRPr lang="en-US"/>
          </a:p>
        </p:txBody>
      </p:sp>
    </p:spTree>
    <p:extLst>
      <p:ext uri="{BB962C8B-B14F-4D97-AF65-F5344CB8AC3E}">
        <p14:creationId xmlns:p14="http://schemas.microsoft.com/office/powerpoint/2010/main" val="1062217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4A864F9F-542E-CFF4-176B-DD1E8E8A6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512" y="1701601"/>
            <a:ext cx="3524976" cy="4812085"/>
          </a:xfrm>
          <a:prstGeom prst="rect">
            <a:avLst/>
          </a:prstGeom>
        </p:spPr>
      </p:pic>
      <p:sp>
        <p:nvSpPr>
          <p:cNvPr id="2" name="Τίτλος 1">
            <a:extLst>
              <a:ext uri="{FF2B5EF4-FFF2-40B4-BE49-F238E27FC236}">
                <a16:creationId xmlns:a16="http://schemas.microsoft.com/office/drawing/2014/main" id="{AC7C103C-FA4A-95C0-17BE-C5A664C17838}"/>
              </a:ext>
            </a:extLst>
          </p:cNvPr>
          <p:cNvSpPr>
            <a:spLocks noGrp="1"/>
          </p:cNvSpPr>
          <p:nvPr>
            <p:ph type="ctrTitle"/>
          </p:nvPr>
        </p:nvSpPr>
        <p:spPr>
          <a:xfrm>
            <a:off x="243840" y="1"/>
            <a:ext cx="11704320" cy="6857999"/>
          </a:xfrm>
        </p:spPr>
        <p:txBody>
          <a:bodyPr/>
          <a:lstStyle/>
          <a:p>
            <a:endParaRPr lang="en-US" dirty="0"/>
          </a:p>
        </p:txBody>
      </p:sp>
      <p:sp>
        <p:nvSpPr>
          <p:cNvPr id="5" name="Υπότιτλος 4">
            <a:extLst>
              <a:ext uri="{FF2B5EF4-FFF2-40B4-BE49-F238E27FC236}">
                <a16:creationId xmlns:a16="http://schemas.microsoft.com/office/drawing/2014/main" id="{B370AC23-8A27-B167-DCDB-CA6F583609CA}"/>
              </a:ext>
            </a:extLst>
          </p:cNvPr>
          <p:cNvSpPr>
            <a:spLocks noGrp="1"/>
          </p:cNvSpPr>
          <p:nvPr>
            <p:ph type="subTitle" idx="1"/>
          </p:nvPr>
        </p:nvSpPr>
        <p:spPr>
          <a:xfrm>
            <a:off x="386080" y="344314"/>
            <a:ext cx="11948160" cy="1910080"/>
          </a:xfrm>
        </p:spPr>
        <p:txBody>
          <a:bodyPr>
            <a:normAutofit/>
          </a:bodyPr>
          <a:lstStyle/>
          <a:p>
            <a:r>
              <a:rPr lang="en-150" sz="4400" dirty="0"/>
              <a:t>61st WORLD CONGRESS OF DANCE RESEARCH</a:t>
            </a:r>
          </a:p>
          <a:p>
            <a:r>
              <a:rPr lang="en-150" sz="4400" dirty="0"/>
              <a:t>ATHENS/GREECE 2024</a:t>
            </a:r>
            <a:endParaRPr lang="en-US" sz="4400" dirty="0"/>
          </a:p>
        </p:txBody>
      </p:sp>
    </p:spTree>
    <p:extLst>
      <p:ext uri="{BB962C8B-B14F-4D97-AF65-F5344CB8AC3E}">
        <p14:creationId xmlns:p14="http://schemas.microsoft.com/office/powerpoint/2010/main" val="108150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9D13F8-B861-E135-F87A-98C753172A0E}"/>
              </a:ext>
            </a:extLst>
          </p:cNvPr>
          <p:cNvSpPr>
            <a:spLocks noGrp="1"/>
          </p:cNvSpPr>
          <p:nvPr>
            <p:ph type="title"/>
          </p:nvPr>
        </p:nvSpPr>
        <p:spPr>
          <a:xfrm>
            <a:off x="3301181" y="28523"/>
            <a:ext cx="4839929" cy="502419"/>
          </a:xfrm>
        </p:spPr>
        <p:txBody>
          <a:bodyPr>
            <a:normAutofit fontScale="90000"/>
          </a:bodyPr>
          <a:lstStyle/>
          <a:p>
            <a:r>
              <a:rPr lang="en-US" b="1" dirty="0"/>
              <a:t>Music in UAE dances </a:t>
            </a:r>
          </a:p>
        </p:txBody>
      </p:sp>
      <p:sp>
        <p:nvSpPr>
          <p:cNvPr id="3" name="Θέση περιεχομένου 2">
            <a:extLst>
              <a:ext uri="{FF2B5EF4-FFF2-40B4-BE49-F238E27FC236}">
                <a16:creationId xmlns:a16="http://schemas.microsoft.com/office/drawing/2014/main" id="{F3EA7A37-7AB5-3A4F-8A5D-6E01D8AD8DE5}"/>
              </a:ext>
            </a:extLst>
          </p:cNvPr>
          <p:cNvSpPr>
            <a:spLocks noGrp="1"/>
          </p:cNvSpPr>
          <p:nvPr>
            <p:ph idx="1"/>
          </p:nvPr>
        </p:nvSpPr>
        <p:spPr>
          <a:xfrm>
            <a:off x="838200" y="530942"/>
            <a:ext cx="10515600" cy="5646021"/>
          </a:xfrm>
        </p:spPr>
        <p:txBody>
          <a:bodyPr/>
          <a:lstStyle/>
          <a:p>
            <a:r>
              <a:rPr lang="en-US" dirty="0"/>
              <a:t>Music in UAE dances typically features traditional instruments like drums, tambourines, and sometimes string instruments. The rhythms are often complex and deeply connected to the dance movements. The rhythmic beat of drums are an integral and memorable part of folk dancing</a:t>
            </a:r>
            <a:r>
              <a:rPr lang="en-150" dirty="0"/>
              <a:t>.</a:t>
            </a:r>
            <a:endParaRPr lang="en-US" dirty="0"/>
          </a:p>
        </p:txBody>
      </p:sp>
      <p:pic>
        <p:nvPicPr>
          <p:cNvPr id="5" name="Εικόνα 4">
            <a:extLst>
              <a:ext uri="{FF2B5EF4-FFF2-40B4-BE49-F238E27FC236}">
                <a16:creationId xmlns:a16="http://schemas.microsoft.com/office/drawing/2014/main" id="{CA092DCD-BE5F-3393-3A3A-A7CD250D1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181" y="2120233"/>
            <a:ext cx="7473665" cy="4709244"/>
          </a:xfrm>
          <a:prstGeom prst="rect">
            <a:avLst/>
          </a:prstGeom>
        </p:spPr>
      </p:pic>
    </p:spTree>
    <p:extLst>
      <p:ext uri="{BB962C8B-B14F-4D97-AF65-F5344CB8AC3E}">
        <p14:creationId xmlns:p14="http://schemas.microsoft.com/office/powerpoint/2010/main" val="83463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3CC31A-B563-2CAD-9475-0DE67C04F091}"/>
              </a:ext>
            </a:extLst>
          </p:cNvPr>
          <p:cNvSpPr>
            <a:spLocks noGrp="1"/>
          </p:cNvSpPr>
          <p:nvPr>
            <p:ph type="title"/>
          </p:nvPr>
        </p:nvSpPr>
        <p:spPr>
          <a:xfrm>
            <a:off x="442452" y="1"/>
            <a:ext cx="11749548" cy="1443800"/>
          </a:xfrm>
        </p:spPr>
        <p:txBody>
          <a:bodyPr>
            <a:normAutofit fontScale="90000"/>
          </a:bodyPr>
          <a:lstStyle/>
          <a:p>
            <a:r>
              <a:rPr lang="el-GR" b="1" dirty="0"/>
              <a:t>                     </a:t>
            </a:r>
            <a:r>
              <a:rPr lang="en-US" b="1" dirty="0"/>
              <a:t>Music in UAE dances </a:t>
            </a:r>
            <a:br>
              <a:rPr lang="en-US" dirty="0"/>
            </a:br>
            <a:r>
              <a:rPr lang="en-US" sz="4000" dirty="0"/>
              <a:t>instruments of African origin were often played by entertainers at celebrations</a:t>
            </a:r>
          </a:p>
        </p:txBody>
      </p:sp>
      <p:pic>
        <p:nvPicPr>
          <p:cNvPr id="5" name="Θέση περιεχομένου 4">
            <a:extLst>
              <a:ext uri="{FF2B5EF4-FFF2-40B4-BE49-F238E27FC236}">
                <a16:creationId xmlns:a16="http://schemas.microsoft.com/office/drawing/2014/main" id="{429BBC07-C9DB-8971-C780-DCC907ED2D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8981" y="980272"/>
            <a:ext cx="6297562" cy="5877727"/>
          </a:xfrm>
        </p:spPr>
      </p:pic>
    </p:spTree>
    <p:extLst>
      <p:ext uri="{BB962C8B-B14F-4D97-AF65-F5344CB8AC3E}">
        <p14:creationId xmlns:p14="http://schemas.microsoft.com/office/powerpoint/2010/main" val="412238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D3C312-7633-41F7-BA67-5EC1B5802151}"/>
              </a:ext>
            </a:extLst>
          </p:cNvPr>
          <p:cNvSpPr>
            <a:spLocks noGrp="1"/>
          </p:cNvSpPr>
          <p:nvPr>
            <p:ph type="title"/>
          </p:nvPr>
        </p:nvSpPr>
        <p:spPr>
          <a:xfrm>
            <a:off x="3389670" y="0"/>
            <a:ext cx="5046406" cy="1209367"/>
          </a:xfrm>
        </p:spPr>
        <p:txBody>
          <a:bodyPr/>
          <a:lstStyle/>
          <a:p>
            <a:r>
              <a:rPr lang="en-150" b="1" dirty="0"/>
              <a:t>Music in UAE Dances</a:t>
            </a:r>
            <a:endParaRPr lang="en-US" b="1" dirty="0"/>
          </a:p>
        </p:txBody>
      </p:sp>
      <p:pic>
        <p:nvPicPr>
          <p:cNvPr id="5" name="Θέση περιεχομένου 4">
            <a:extLst>
              <a:ext uri="{FF2B5EF4-FFF2-40B4-BE49-F238E27FC236}">
                <a16:creationId xmlns:a16="http://schemas.microsoft.com/office/drawing/2014/main" id="{97B11B1A-624D-B78F-C8A1-2D05EAC525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479" y="890995"/>
            <a:ext cx="11090787" cy="5967005"/>
          </a:xfrm>
        </p:spPr>
      </p:pic>
    </p:spTree>
    <p:extLst>
      <p:ext uri="{BB962C8B-B14F-4D97-AF65-F5344CB8AC3E}">
        <p14:creationId xmlns:p14="http://schemas.microsoft.com/office/powerpoint/2010/main" val="360617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7D3A42-9237-4AFA-042D-EDF1A2A59364}"/>
              </a:ext>
            </a:extLst>
          </p:cNvPr>
          <p:cNvSpPr>
            <a:spLocks noGrp="1"/>
          </p:cNvSpPr>
          <p:nvPr>
            <p:ph type="title"/>
          </p:nvPr>
        </p:nvSpPr>
        <p:spPr>
          <a:xfrm>
            <a:off x="838200" y="-575186"/>
            <a:ext cx="10515600" cy="2831690"/>
          </a:xfrm>
        </p:spPr>
        <p:txBody>
          <a:bodyPr>
            <a:normAutofit/>
          </a:bodyPr>
          <a:lstStyle/>
          <a:p>
            <a:pPr>
              <a:tabLst>
                <a:tab pos="4660900" algn="l"/>
              </a:tabLst>
            </a:pPr>
            <a:r>
              <a:rPr lang="en-150" dirty="0"/>
              <a:t>                  </a:t>
            </a:r>
            <a:r>
              <a:rPr lang="en-150" b="1" dirty="0" err="1"/>
              <a:t>Symbolisand</a:t>
            </a:r>
            <a:r>
              <a:rPr lang="en-150" b="1" dirty="0"/>
              <a:t> Expression</a:t>
            </a:r>
            <a:br>
              <a:rPr lang="en-150" b="1" dirty="0"/>
            </a:br>
            <a:r>
              <a:rPr lang="en-150" sz="2400" b="1" dirty="0"/>
              <a:t>Dances </a:t>
            </a:r>
            <a:r>
              <a:rPr lang="en-US" sz="2400" b="1" dirty="0"/>
              <a:t>in the UAE can be symbolic of tribal identity, social status, and communal unity. It's a way to express joy, hospitality, and solidarity among community members</a:t>
            </a:r>
            <a:br>
              <a:rPr lang="en-US" sz="2400" b="1" dirty="0"/>
            </a:br>
            <a:endParaRPr lang="en-US" sz="2400" b="1" dirty="0"/>
          </a:p>
        </p:txBody>
      </p:sp>
      <p:pic>
        <p:nvPicPr>
          <p:cNvPr id="5" name="Θέση περιεχομένου 4">
            <a:extLst>
              <a:ext uri="{FF2B5EF4-FFF2-40B4-BE49-F238E27FC236}">
                <a16:creationId xmlns:a16="http://schemas.microsoft.com/office/drawing/2014/main" id="{B4F39B3D-6994-1B0C-41CB-C30B8E1694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56853"/>
            <a:ext cx="12191999" cy="5501148"/>
          </a:xfrm>
        </p:spPr>
      </p:pic>
    </p:spTree>
    <p:extLst>
      <p:ext uri="{BB962C8B-B14F-4D97-AF65-F5344CB8AC3E}">
        <p14:creationId xmlns:p14="http://schemas.microsoft.com/office/powerpoint/2010/main" val="15491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03FA69-B37B-8655-39ED-3C73B4295BCF}"/>
              </a:ext>
            </a:extLst>
          </p:cNvPr>
          <p:cNvSpPr>
            <a:spLocks noGrp="1"/>
          </p:cNvSpPr>
          <p:nvPr>
            <p:ph type="title"/>
          </p:nvPr>
        </p:nvSpPr>
        <p:spPr>
          <a:xfrm>
            <a:off x="838200" y="-1"/>
            <a:ext cx="10515600" cy="1825625"/>
          </a:xfrm>
        </p:spPr>
        <p:txBody>
          <a:bodyPr/>
          <a:lstStyle/>
          <a:p>
            <a:r>
              <a:rPr lang="en-150" b="1" dirty="0"/>
              <a:t>                  Symbolism and Expression</a:t>
            </a:r>
            <a:br>
              <a:rPr lang="en-150" b="1" dirty="0"/>
            </a:br>
            <a:r>
              <a:rPr lang="en-150" sz="3600" b="1" dirty="0"/>
              <a:t>Dance can be a Form of Expression and carry symbolic or Ceremonial connections</a:t>
            </a:r>
            <a:endParaRPr lang="en-US" sz="3600" b="1" dirty="0"/>
          </a:p>
        </p:txBody>
      </p:sp>
      <p:pic>
        <p:nvPicPr>
          <p:cNvPr id="5" name="Θέση περιεχομένου 4">
            <a:extLst>
              <a:ext uri="{FF2B5EF4-FFF2-40B4-BE49-F238E27FC236}">
                <a16:creationId xmlns:a16="http://schemas.microsoft.com/office/drawing/2014/main" id="{4B330701-6C46-8F5C-0303-11589E8A67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1139980"/>
            <a:ext cx="4953000" cy="5718020"/>
          </a:xfrm>
        </p:spPr>
      </p:pic>
    </p:spTree>
    <p:extLst>
      <p:ext uri="{BB962C8B-B14F-4D97-AF65-F5344CB8AC3E}">
        <p14:creationId xmlns:p14="http://schemas.microsoft.com/office/powerpoint/2010/main" val="223280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88419-145C-E9E4-2CED-4FD3CCC0BBCD}"/>
              </a:ext>
            </a:extLst>
          </p:cNvPr>
          <p:cNvSpPr>
            <a:spLocks noGrp="1"/>
          </p:cNvSpPr>
          <p:nvPr>
            <p:ph type="title"/>
          </p:nvPr>
        </p:nvSpPr>
        <p:spPr>
          <a:xfrm>
            <a:off x="3743633" y="0"/>
            <a:ext cx="4249994" cy="681037"/>
          </a:xfrm>
        </p:spPr>
        <p:txBody>
          <a:bodyPr>
            <a:normAutofit fontScale="90000"/>
          </a:bodyPr>
          <a:lstStyle/>
          <a:p>
            <a:r>
              <a:rPr lang="en-150" b="1" dirty="0"/>
              <a:t>Rhythm and Steps</a:t>
            </a:r>
            <a:endParaRPr lang="en-US" b="1" dirty="0"/>
          </a:p>
        </p:txBody>
      </p:sp>
      <p:sp>
        <p:nvSpPr>
          <p:cNvPr id="3" name="Θέση περιεχομένου 2">
            <a:extLst>
              <a:ext uri="{FF2B5EF4-FFF2-40B4-BE49-F238E27FC236}">
                <a16:creationId xmlns:a16="http://schemas.microsoft.com/office/drawing/2014/main" id="{ACDEB68A-8B8E-9249-8ABE-65E512A5A295}"/>
              </a:ext>
            </a:extLst>
          </p:cNvPr>
          <p:cNvSpPr>
            <a:spLocks noGrp="1"/>
          </p:cNvSpPr>
          <p:nvPr>
            <p:ph idx="1"/>
          </p:nvPr>
        </p:nvSpPr>
        <p:spPr>
          <a:xfrm>
            <a:off x="838200" y="681036"/>
            <a:ext cx="10515600" cy="6176964"/>
          </a:xfrm>
        </p:spPr>
        <p:txBody>
          <a:bodyPr>
            <a:normAutofit/>
          </a:bodyPr>
          <a:lstStyle/>
          <a:p>
            <a:pPr marL="0" indent="0">
              <a:buNone/>
            </a:pPr>
            <a:r>
              <a:rPr lang="en-US" b="1" dirty="0"/>
              <a:t>UAE  dances  </a:t>
            </a:r>
            <a:r>
              <a:rPr lang="en-US" dirty="0"/>
              <a:t>are known for their rhythmic complexity and precise, coordinated movements. These dances often involve clapping, drumming, and synchronized group movements.</a:t>
            </a:r>
            <a:endParaRPr lang="en-150" dirty="0"/>
          </a:p>
          <a:p>
            <a:pPr marL="0" indent="0">
              <a:buNone/>
            </a:pPr>
            <a:r>
              <a:rPr lang="en-US" dirty="0"/>
              <a:t>Basic UAE dances</a:t>
            </a:r>
            <a:r>
              <a:rPr lang="en-150" dirty="0"/>
              <a:t>:</a:t>
            </a:r>
            <a:endParaRPr lang="en-US" dirty="0"/>
          </a:p>
          <a:p>
            <a:r>
              <a:rPr lang="en-US" b="1" dirty="0" err="1"/>
              <a:t>Ayyala</a:t>
            </a:r>
            <a:r>
              <a:rPr lang="en-US" dirty="0"/>
              <a:t>: A traditional group dance, often performed by men, that symbolizes unity and strength. It involves synchronized movements, rhythmic drumming, and poetic chanting</a:t>
            </a:r>
            <a:r>
              <a:rPr lang="en-150" dirty="0"/>
              <a:t>.</a:t>
            </a:r>
            <a:endParaRPr lang="en-US" dirty="0"/>
          </a:p>
          <a:p>
            <a:pPr marL="0" indent="0">
              <a:buNone/>
            </a:pPr>
            <a:endParaRPr lang="en-US" dirty="0"/>
          </a:p>
          <a:p>
            <a:r>
              <a:rPr lang="en-US" b="1" dirty="0" err="1"/>
              <a:t>Yowla</a:t>
            </a:r>
            <a:r>
              <a:rPr lang="en-US" dirty="0"/>
              <a:t>: A dance that includes elements of martial arts and is performed with a stick or a rifle, usually by men. It's a display of agility, coordination, and cultural pride. </a:t>
            </a:r>
            <a:r>
              <a:rPr lang="en-US" dirty="0" err="1"/>
              <a:t>Yowla</a:t>
            </a:r>
            <a:r>
              <a:rPr lang="en-US" dirty="0"/>
              <a:t> dance symbolizes unity, pride, and joy. It reflects the cultural heritage of the UAE and is a way to express happiness and excitement during weddings and other significant celebrations.</a:t>
            </a:r>
          </a:p>
          <a:p>
            <a:endParaRPr lang="en-US" dirty="0"/>
          </a:p>
        </p:txBody>
      </p:sp>
    </p:spTree>
    <p:extLst>
      <p:ext uri="{BB962C8B-B14F-4D97-AF65-F5344CB8AC3E}">
        <p14:creationId xmlns:p14="http://schemas.microsoft.com/office/powerpoint/2010/main" val="71559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1664B3-922A-BDCA-7F85-5208A40B8B6A}"/>
              </a:ext>
            </a:extLst>
          </p:cNvPr>
          <p:cNvSpPr>
            <a:spLocks noGrp="1"/>
          </p:cNvSpPr>
          <p:nvPr>
            <p:ph type="title"/>
          </p:nvPr>
        </p:nvSpPr>
        <p:spPr>
          <a:xfrm>
            <a:off x="3669889" y="117014"/>
            <a:ext cx="4441723" cy="446036"/>
          </a:xfrm>
        </p:spPr>
        <p:txBody>
          <a:bodyPr>
            <a:normAutofit fontScale="90000"/>
          </a:bodyPr>
          <a:lstStyle/>
          <a:p>
            <a:r>
              <a:rPr lang="en-150" b="1" dirty="0"/>
              <a:t>Rhythm and Steps </a:t>
            </a:r>
            <a:endParaRPr lang="en-US" b="1" dirty="0"/>
          </a:p>
        </p:txBody>
      </p:sp>
      <p:sp>
        <p:nvSpPr>
          <p:cNvPr id="3" name="Θέση περιεχομένου 2">
            <a:extLst>
              <a:ext uri="{FF2B5EF4-FFF2-40B4-BE49-F238E27FC236}">
                <a16:creationId xmlns:a16="http://schemas.microsoft.com/office/drawing/2014/main" id="{F8224288-8734-2EA2-D0F5-97444A669182}"/>
              </a:ext>
            </a:extLst>
          </p:cNvPr>
          <p:cNvSpPr>
            <a:spLocks noGrp="1"/>
          </p:cNvSpPr>
          <p:nvPr>
            <p:ph idx="1"/>
          </p:nvPr>
        </p:nvSpPr>
        <p:spPr>
          <a:xfrm>
            <a:off x="838200" y="811160"/>
            <a:ext cx="10515600" cy="5929825"/>
          </a:xfrm>
        </p:spPr>
        <p:txBody>
          <a:bodyPr/>
          <a:lstStyle/>
          <a:p>
            <a:r>
              <a:rPr lang="en-US" b="1" dirty="0"/>
              <a:t>Liwa</a:t>
            </a:r>
            <a:r>
              <a:rPr lang="en-US" dirty="0"/>
              <a:t>: A dance associated with the coastal areas of the UAE, often performed at weddings and social gatherings. It has African influences and is accompanied by upbeat drumming. </a:t>
            </a:r>
          </a:p>
          <a:p>
            <a:r>
              <a:rPr lang="en-US" b="1" dirty="0"/>
              <a:t>Al </a:t>
            </a:r>
            <a:r>
              <a:rPr lang="en-US" b="1" dirty="0" err="1"/>
              <a:t>Razfa</a:t>
            </a:r>
            <a:r>
              <a:rPr lang="en-US" dirty="0"/>
              <a:t>: Al </a:t>
            </a:r>
            <a:r>
              <a:rPr lang="en-US" dirty="0" err="1"/>
              <a:t>Razfa</a:t>
            </a:r>
            <a:r>
              <a:rPr lang="en-US" dirty="0"/>
              <a:t> is another traditional dance that is common in the UAE. It is characterized by the use of rifles or sticks held by the performers, who dance in a circle while chanting and swaying to traditional music. The dance is often performed at cultural events and national celebrations.</a:t>
            </a:r>
            <a:endParaRPr lang="en-150" dirty="0"/>
          </a:p>
          <a:p>
            <a:endParaRPr lang="en-US" dirty="0"/>
          </a:p>
          <a:p>
            <a:r>
              <a:rPr lang="en-US" b="1" dirty="0"/>
              <a:t>Al </a:t>
            </a:r>
            <a:r>
              <a:rPr lang="en-US" b="1" dirty="0" err="1"/>
              <a:t>Harbiya</a:t>
            </a:r>
            <a:r>
              <a:rPr lang="en-US" dirty="0"/>
              <a:t>: Al </a:t>
            </a:r>
            <a:r>
              <a:rPr lang="en-US" dirty="0" err="1"/>
              <a:t>Harbiya</a:t>
            </a:r>
            <a:r>
              <a:rPr lang="en-US" dirty="0"/>
              <a:t> is a Bedouin dance that reflects the nomadic heritage of the UAE. It involves men and women dancing in a line or a circle, with rhythmic movements and clapping. This dance is often accompanied by traditional music and poetry.</a:t>
            </a:r>
          </a:p>
          <a:p>
            <a:endParaRPr lang="en-US" dirty="0"/>
          </a:p>
        </p:txBody>
      </p:sp>
    </p:spTree>
    <p:extLst>
      <p:ext uri="{BB962C8B-B14F-4D97-AF65-F5344CB8AC3E}">
        <p14:creationId xmlns:p14="http://schemas.microsoft.com/office/powerpoint/2010/main" val="45969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B47527-BDCF-CB46-EE9C-97FB5172691C}"/>
              </a:ext>
            </a:extLst>
          </p:cNvPr>
          <p:cNvSpPr>
            <a:spLocks noGrp="1"/>
          </p:cNvSpPr>
          <p:nvPr>
            <p:ph type="title"/>
          </p:nvPr>
        </p:nvSpPr>
        <p:spPr>
          <a:xfrm>
            <a:off x="3360175" y="0"/>
            <a:ext cx="4707194" cy="696759"/>
          </a:xfrm>
        </p:spPr>
        <p:txBody>
          <a:bodyPr/>
          <a:lstStyle/>
          <a:p>
            <a:r>
              <a:rPr lang="en-150" b="1" dirty="0"/>
              <a:t>Rhythm and Steps</a:t>
            </a:r>
            <a:endParaRPr lang="en-US" b="1" dirty="0"/>
          </a:p>
        </p:txBody>
      </p:sp>
      <p:sp>
        <p:nvSpPr>
          <p:cNvPr id="3" name="Θέση περιεχομένου 2">
            <a:extLst>
              <a:ext uri="{FF2B5EF4-FFF2-40B4-BE49-F238E27FC236}">
                <a16:creationId xmlns:a16="http://schemas.microsoft.com/office/drawing/2014/main" id="{FF7C8D13-1DD2-2CEA-3D8A-AC794F805F65}"/>
              </a:ext>
            </a:extLst>
          </p:cNvPr>
          <p:cNvSpPr>
            <a:spLocks noGrp="1"/>
          </p:cNvSpPr>
          <p:nvPr>
            <p:ph idx="1"/>
          </p:nvPr>
        </p:nvSpPr>
        <p:spPr>
          <a:xfrm>
            <a:off x="838200" y="501444"/>
            <a:ext cx="10515600" cy="6356555"/>
          </a:xfrm>
        </p:spPr>
        <p:txBody>
          <a:bodyPr>
            <a:normAutofit lnSpcReduction="10000"/>
          </a:bodyPr>
          <a:lstStyle/>
          <a:p>
            <a:pPr marL="0" indent="0">
              <a:buNone/>
            </a:pPr>
            <a:endParaRPr lang="en-US" dirty="0"/>
          </a:p>
          <a:p>
            <a:r>
              <a:rPr lang="en-US" b="1" dirty="0"/>
              <a:t>Al </a:t>
            </a:r>
            <a:r>
              <a:rPr lang="en-US" b="1" dirty="0" err="1"/>
              <a:t>Khaleeji</a:t>
            </a:r>
            <a:r>
              <a:rPr lang="en-US" dirty="0"/>
              <a:t>: Al </a:t>
            </a:r>
            <a:r>
              <a:rPr lang="en-US" dirty="0" err="1"/>
              <a:t>Khaleeji</a:t>
            </a:r>
            <a:r>
              <a:rPr lang="en-US" dirty="0"/>
              <a:t>, also known as </a:t>
            </a:r>
            <a:r>
              <a:rPr lang="en-US" dirty="0" err="1"/>
              <a:t>Khaleeji</a:t>
            </a:r>
            <a:r>
              <a:rPr lang="en-US" dirty="0"/>
              <a:t> dance, is a lively and energetic dance style that is popular in the Gulf region, including the UAE. It is often performed at social gatherings and weddings. </a:t>
            </a:r>
            <a:r>
              <a:rPr lang="en-US" dirty="0" err="1"/>
              <a:t>Khaleeji</a:t>
            </a:r>
            <a:r>
              <a:rPr lang="en-US" dirty="0"/>
              <a:t> dance involves intricate footwork, hand movements, and expressive body language, and it is typically performed by women.</a:t>
            </a:r>
            <a:endParaRPr lang="en-150" dirty="0"/>
          </a:p>
          <a:p>
            <a:endParaRPr lang="en-US" dirty="0"/>
          </a:p>
          <a:p>
            <a:r>
              <a:rPr lang="en-150" b="1" dirty="0"/>
              <a:t>Na’ </a:t>
            </a:r>
            <a:r>
              <a:rPr lang="en-150" b="1" dirty="0" err="1"/>
              <a:t>ashat</a:t>
            </a:r>
            <a:r>
              <a:rPr lang="en-150" b="1" dirty="0"/>
              <a:t>: </a:t>
            </a:r>
            <a:r>
              <a:rPr lang="en-US" dirty="0"/>
              <a:t>In this dance, women usually stand in lines or groups, performing rhythmic clapping and moving in unison. The dance may include the use of handkerchiefs or scarves that are swayed to the rhythm. The movements are more restrained compared to the male dances but are deeply expressive.</a:t>
            </a:r>
          </a:p>
          <a:p>
            <a:r>
              <a:rPr lang="en-US" dirty="0"/>
              <a:t>Cultural Significance: </a:t>
            </a:r>
            <a:r>
              <a:rPr lang="en-US" b="1" dirty="0" err="1"/>
              <a:t>Na'ashat</a:t>
            </a:r>
            <a:r>
              <a:rPr lang="en-US" dirty="0"/>
              <a:t> is often performed at weddings and other celebrations, symbolizing unity and shared joy among the women of the community. It's a dance that celebrates the collective spirit and support among women.</a:t>
            </a:r>
          </a:p>
          <a:p>
            <a:endParaRPr lang="en-US" b="1" dirty="0"/>
          </a:p>
        </p:txBody>
      </p:sp>
    </p:spTree>
    <p:extLst>
      <p:ext uri="{BB962C8B-B14F-4D97-AF65-F5344CB8AC3E}">
        <p14:creationId xmlns:p14="http://schemas.microsoft.com/office/powerpoint/2010/main" val="9262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F16A10-22B4-7E66-152A-3A4507B73BF9}"/>
              </a:ext>
            </a:extLst>
          </p:cNvPr>
          <p:cNvSpPr>
            <a:spLocks noGrp="1"/>
          </p:cNvSpPr>
          <p:nvPr>
            <p:ph type="title"/>
          </p:nvPr>
        </p:nvSpPr>
        <p:spPr>
          <a:xfrm>
            <a:off x="3448664" y="0"/>
            <a:ext cx="4294239" cy="825909"/>
          </a:xfrm>
        </p:spPr>
        <p:txBody>
          <a:bodyPr/>
          <a:lstStyle/>
          <a:p>
            <a:r>
              <a:rPr lang="en-US" b="1" dirty="0"/>
              <a:t>Rhythm and Steps</a:t>
            </a:r>
          </a:p>
        </p:txBody>
      </p:sp>
      <p:sp>
        <p:nvSpPr>
          <p:cNvPr id="3" name="Θέση περιεχομένου 2">
            <a:extLst>
              <a:ext uri="{FF2B5EF4-FFF2-40B4-BE49-F238E27FC236}">
                <a16:creationId xmlns:a16="http://schemas.microsoft.com/office/drawing/2014/main" id="{A2AE405C-BB9D-F622-666E-040C8CB26F49}"/>
              </a:ext>
            </a:extLst>
          </p:cNvPr>
          <p:cNvSpPr>
            <a:spLocks noGrp="1"/>
          </p:cNvSpPr>
          <p:nvPr>
            <p:ph idx="1"/>
          </p:nvPr>
        </p:nvSpPr>
        <p:spPr>
          <a:xfrm>
            <a:off x="838200" y="825909"/>
            <a:ext cx="10515600" cy="5825614"/>
          </a:xfrm>
        </p:spPr>
        <p:txBody>
          <a:bodyPr>
            <a:normAutofit lnSpcReduction="10000"/>
          </a:bodyPr>
          <a:lstStyle/>
          <a:p>
            <a:r>
              <a:rPr lang="en-US" b="1" dirty="0"/>
              <a:t>Al </a:t>
            </a:r>
            <a:r>
              <a:rPr lang="en-US" b="1" dirty="0" err="1"/>
              <a:t>Ayyala</a:t>
            </a:r>
            <a:r>
              <a:rPr lang="en-US" b="1" dirty="0"/>
              <a:t> </a:t>
            </a:r>
            <a:r>
              <a:rPr lang="en-US" dirty="0"/>
              <a:t>(Women's Version):</a:t>
            </a:r>
          </a:p>
          <a:p>
            <a:endParaRPr lang="en-US" dirty="0"/>
          </a:p>
          <a:p>
            <a:r>
              <a:rPr lang="en-US" dirty="0"/>
              <a:t>Description: While Al </a:t>
            </a:r>
            <a:r>
              <a:rPr lang="en-US" dirty="0" err="1"/>
              <a:t>Ayyala</a:t>
            </a:r>
            <a:r>
              <a:rPr lang="en-US" dirty="0"/>
              <a:t> is predominantly a male dance, there are versions where women participate, especially in mixed-gender settings. Women's participation often involves less aggressive movements compared to men, focusing on graceful postures, clapping, and chanting.</a:t>
            </a:r>
          </a:p>
          <a:p>
            <a:r>
              <a:rPr lang="en-US" dirty="0"/>
              <a:t>Cultural Significance: When performed by women, Al </a:t>
            </a:r>
            <a:r>
              <a:rPr lang="en-US" dirty="0" err="1"/>
              <a:t>Ayyala</a:t>
            </a:r>
            <a:r>
              <a:rPr lang="en-US" dirty="0"/>
              <a:t> helps to underline the role of women in cultural heritage, showcasing their importance in perpetuating traditional customs and social cohesion.</a:t>
            </a:r>
          </a:p>
          <a:p>
            <a:r>
              <a:rPr lang="en-US" dirty="0"/>
              <a:t>These dances are not just artistic expressions but are also integral to the social fabric of the Emirati communities, serving as a vehicle for cultural transmission and community bonding. They offer insight into the values, aesthetics, and societal roles within the UAE, helping to preserve these elements for future generations.</a:t>
            </a:r>
          </a:p>
          <a:p>
            <a:endParaRPr lang="en-US" dirty="0"/>
          </a:p>
        </p:txBody>
      </p:sp>
    </p:spTree>
    <p:extLst>
      <p:ext uri="{BB962C8B-B14F-4D97-AF65-F5344CB8AC3E}">
        <p14:creationId xmlns:p14="http://schemas.microsoft.com/office/powerpoint/2010/main" val="428337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0EE2ED-BB89-5E3B-DF24-A191E9FB5148}"/>
              </a:ext>
            </a:extLst>
          </p:cNvPr>
          <p:cNvSpPr>
            <a:spLocks noGrp="1"/>
          </p:cNvSpPr>
          <p:nvPr>
            <p:ph type="title"/>
          </p:nvPr>
        </p:nvSpPr>
        <p:spPr>
          <a:xfrm>
            <a:off x="2385551" y="1"/>
            <a:ext cx="7420897" cy="681036"/>
          </a:xfrm>
        </p:spPr>
        <p:txBody>
          <a:bodyPr>
            <a:normAutofit fontScale="90000"/>
          </a:bodyPr>
          <a:lstStyle/>
          <a:p>
            <a:r>
              <a:rPr lang="en-150" b="1" dirty="0"/>
              <a:t>MEN TRADITIONAL  COSTHUME 1</a:t>
            </a:r>
            <a:endParaRPr lang="en-US" b="1" dirty="0"/>
          </a:p>
        </p:txBody>
      </p:sp>
      <p:sp>
        <p:nvSpPr>
          <p:cNvPr id="3" name="Θέση περιεχομένου 2">
            <a:extLst>
              <a:ext uri="{FF2B5EF4-FFF2-40B4-BE49-F238E27FC236}">
                <a16:creationId xmlns:a16="http://schemas.microsoft.com/office/drawing/2014/main" id="{9989B2F1-AB6F-D38D-465E-E86EAD78AEA7}"/>
              </a:ext>
            </a:extLst>
          </p:cNvPr>
          <p:cNvSpPr>
            <a:spLocks noGrp="1"/>
          </p:cNvSpPr>
          <p:nvPr>
            <p:ph idx="1"/>
          </p:nvPr>
        </p:nvSpPr>
        <p:spPr>
          <a:xfrm>
            <a:off x="838200" y="530942"/>
            <a:ext cx="10515600" cy="6327057"/>
          </a:xfrm>
        </p:spPr>
        <p:txBody>
          <a:bodyPr>
            <a:normAutofit fontScale="25000" lnSpcReduction="20000"/>
          </a:bodyPr>
          <a:lstStyle/>
          <a:p>
            <a:r>
              <a:rPr lang="en-US" sz="8000" dirty="0"/>
              <a:t>Men's traditional attire for performing dances in the UAE is both distinctive and symbolic, reflecting the cultural heritage and environmental conditions of the region. Here are the key components of the traditional outfit worn by men during performances of UAE dances:</a:t>
            </a:r>
            <a:endParaRPr lang="en-150" sz="8000" dirty="0"/>
          </a:p>
          <a:p>
            <a:endParaRPr lang="en-US" sz="8000" dirty="0"/>
          </a:p>
          <a:p>
            <a:r>
              <a:rPr lang="en-US" sz="8000" b="1" dirty="0"/>
              <a:t>1. Kandura </a:t>
            </a:r>
            <a:r>
              <a:rPr lang="en-US" sz="8000" dirty="0"/>
              <a:t>(Dishdasha)</a:t>
            </a:r>
          </a:p>
          <a:p>
            <a:r>
              <a:rPr lang="en-US" sz="8000" dirty="0"/>
              <a:t>Design Details: The kandura is usually made from lightweight cotton or linen, ideal for the UAE's hot climate. It typically features a long tassel called a "tarboosh" that hangs from the neckline. The length and style of the kandura can vary slightly depending on the region within the UAE.</a:t>
            </a:r>
          </a:p>
          <a:p>
            <a:r>
              <a:rPr lang="en-US" sz="8000" dirty="0"/>
              <a:t>Cultural Significance: The simplicity and elegance of the kandura represent modesty and equality among men in social settings.</a:t>
            </a:r>
          </a:p>
          <a:p>
            <a:r>
              <a:rPr lang="en-US" sz="8000" b="1" dirty="0"/>
              <a:t>2. Ghutra and Agal</a:t>
            </a:r>
          </a:p>
          <a:p>
            <a:r>
              <a:rPr lang="en-US" sz="8000" dirty="0"/>
              <a:t>Design Details: The ghutra is typically made from a square cloth, folded into a triangle and placed over the head. Depending on the occasion, it can be plain or patterned. The agal, traditionally a thick black cord, is doubled and looped over the ghutra to hold it in place.</a:t>
            </a:r>
          </a:p>
          <a:p>
            <a:r>
              <a:rPr lang="en-US" sz="8000" dirty="0"/>
              <a:t>Cultural Significance: Historically, the ghutra protected the wearer from the harsh desert sun and sand, while the agal was reportedly used to tether camels in the desert. In dance, these items are integral for adding an authentic Emirati visual element to the performance.</a:t>
            </a:r>
          </a:p>
          <a:p>
            <a:r>
              <a:rPr lang="en-US" sz="8000" b="1" dirty="0"/>
              <a:t>3. Na-aal (Sandals</a:t>
            </a:r>
            <a:r>
              <a:rPr lang="en-US" sz="8000" dirty="0"/>
              <a:t>) Design Details: These are traditionally made from leather with minimalistic designs. They are designed to be sturdy yet comfortable, allowing for flexibility and ease of movement during dance.</a:t>
            </a:r>
          </a:p>
          <a:p>
            <a:r>
              <a:rPr lang="en-US" sz="8000" dirty="0"/>
              <a:t>Cultural Significance: The practical design reflects the adaptability and resilience of the Bedouin lifestyle, facilitating movement across different terrains.</a:t>
            </a:r>
            <a:endParaRPr lang="en-150" sz="8000" dirty="0"/>
          </a:p>
          <a:p>
            <a:endParaRPr lang="en-150" sz="8000" dirty="0"/>
          </a:p>
          <a:p>
            <a:endParaRPr lang="en-150" sz="8000" dirty="0"/>
          </a:p>
          <a:p>
            <a:endParaRPr lang="en-150" sz="800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150" dirty="0"/>
          </a:p>
          <a:p>
            <a:endParaRPr lang="en-US" dirty="0"/>
          </a:p>
          <a:p>
            <a:endParaRPr lang="en-US" dirty="0"/>
          </a:p>
        </p:txBody>
      </p:sp>
    </p:spTree>
    <p:extLst>
      <p:ext uri="{BB962C8B-B14F-4D97-AF65-F5344CB8AC3E}">
        <p14:creationId xmlns:p14="http://schemas.microsoft.com/office/powerpoint/2010/main" val="256625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03D960-6BC7-18AB-70EE-005F44B23BE8}"/>
              </a:ext>
            </a:extLst>
          </p:cNvPr>
          <p:cNvSpPr>
            <a:spLocks noGrp="1"/>
          </p:cNvSpPr>
          <p:nvPr>
            <p:ph type="title"/>
          </p:nvPr>
        </p:nvSpPr>
        <p:spPr>
          <a:xfrm>
            <a:off x="4339528" y="0"/>
            <a:ext cx="5445760" cy="1141094"/>
          </a:xfrm>
        </p:spPr>
        <p:txBody>
          <a:bodyPr>
            <a:normAutofit fontScale="90000"/>
          </a:bodyPr>
          <a:lstStyle/>
          <a:p>
            <a:r>
              <a:rPr lang="en-150" sz="8800" dirty="0"/>
              <a:t>LECTURE</a:t>
            </a:r>
            <a:endParaRPr lang="en-US" sz="8800" dirty="0"/>
          </a:p>
        </p:txBody>
      </p:sp>
      <p:sp>
        <p:nvSpPr>
          <p:cNvPr id="3" name="Θέση περιεχομένου 2">
            <a:extLst>
              <a:ext uri="{FF2B5EF4-FFF2-40B4-BE49-F238E27FC236}">
                <a16:creationId xmlns:a16="http://schemas.microsoft.com/office/drawing/2014/main" id="{19B6872A-2F8A-8BE6-2E23-DBAA48386276}"/>
              </a:ext>
            </a:extLst>
          </p:cNvPr>
          <p:cNvSpPr>
            <a:spLocks noGrp="1"/>
          </p:cNvSpPr>
          <p:nvPr>
            <p:ph idx="1"/>
          </p:nvPr>
        </p:nvSpPr>
        <p:spPr>
          <a:xfrm>
            <a:off x="0" y="883404"/>
            <a:ext cx="12192000" cy="5974596"/>
          </a:xfrm>
        </p:spPr>
        <p:txBody>
          <a:bodyPr>
            <a:normAutofit/>
          </a:bodyPr>
          <a:lstStyle/>
          <a:p>
            <a:pPr marL="0" indent="0">
              <a:buNone/>
            </a:pPr>
            <a:r>
              <a:rPr lang="en-150" sz="5400" dirty="0"/>
              <a:t>THE RESPECTFUL TRADITIONAL DANCES                        OF UNITED ARAB EMIRATES (UAE)  </a:t>
            </a:r>
          </a:p>
          <a:p>
            <a:pPr marL="0" indent="0">
              <a:buNone/>
            </a:pPr>
            <a:r>
              <a:rPr lang="en-150" sz="4400" dirty="0"/>
              <a:t>    </a:t>
            </a:r>
          </a:p>
          <a:p>
            <a:pPr marL="0" indent="0">
              <a:buNone/>
            </a:pPr>
            <a:r>
              <a:rPr lang="en-150" sz="4400" dirty="0"/>
              <a:t>           </a:t>
            </a:r>
          </a:p>
          <a:p>
            <a:pPr marL="0" indent="0">
              <a:buNone/>
            </a:pPr>
            <a:endParaRPr lang="en-150" sz="4400" dirty="0"/>
          </a:p>
          <a:p>
            <a:pPr marL="0" indent="0">
              <a:buNone/>
            </a:pPr>
            <a:endParaRPr lang="en-150" sz="4400" dirty="0"/>
          </a:p>
          <a:p>
            <a:pPr marL="0" indent="0">
              <a:buNone/>
            </a:pPr>
            <a:r>
              <a:rPr lang="en-150" sz="4400" dirty="0"/>
              <a:t>               </a:t>
            </a:r>
            <a:r>
              <a:rPr lang="en-US" sz="3600" dirty="0"/>
              <a:t>B</a:t>
            </a:r>
            <a:r>
              <a:rPr lang="en-150" sz="3600" dirty="0"/>
              <a:t>y the Research of Maria </a:t>
            </a:r>
            <a:r>
              <a:rPr lang="en-150" sz="3600" dirty="0" err="1"/>
              <a:t>Athanasiadou</a:t>
            </a:r>
            <a:r>
              <a:rPr lang="en-150" sz="3600" dirty="0"/>
              <a:t>/</a:t>
            </a:r>
            <a:r>
              <a:rPr lang="en-150" sz="3600" dirty="0" err="1"/>
              <a:t>Ellas</a:t>
            </a:r>
            <a:r>
              <a:rPr lang="en-150" sz="3600" dirty="0"/>
              <a:t> </a:t>
            </a:r>
          </a:p>
          <a:p>
            <a:pPr marL="0" indent="0">
              <a:buNone/>
            </a:pPr>
            <a:r>
              <a:rPr lang="en-150" sz="3600" dirty="0"/>
              <a:t>                   Dance Researcher/Teacher/Choreographer</a:t>
            </a:r>
            <a:endParaRPr lang="en-US" sz="3600" dirty="0"/>
          </a:p>
        </p:txBody>
      </p:sp>
      <p:pic>
        <p:nvPicPr>
          <p:cNvPr id="5" name="Εικόνα 4">
            <a:extLst>
              <a:ext uri="{FF2B5EF4-FFF2-40B4-BE49-F238E27FC236}">
                <a16:creationId xmlns:a16="http://schemas.microsoft.com/office/drawing/2014/main" id="{CE9965EA-BDB4-976E-0F3A-284E11EF8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28" y="2024498"/>
            <a:ext cx="3673100" cy="4782683"/>
          </a:xfrm>
          <a:prstGeom prst="rect">
            <a:avLst/>
          </a:prstGeom>
        </p:spPr>
      </p:pic>
    </p:spTree>
    <p:extLst>
      <p:ext uri="{BB962C8B-B14F-4D97-AF65-F5344CB8AC3E}">
        <p14:creationId xmlns:p14="http://schemas.microsoft.com/office/powerpoint/2010/main" val="3333200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5866A28-8410-CB50-FCFC-17ED7A985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371"/>
          </a:xfrm>
          <a:prstGeom prst="rect">
            <a:avLst/>
          </a:prstGeom>
        </p:spPr>
      </p:pic>
    </p:spTree>
    <p:extLst>
      <p:ext uri="{BB962C8B-B14F-4D97-AF65-F5344CB8AC3E}">
        <p14:creationId xmlns:p14="http://schemas.microsoft.com/office/powerpoint/2010/main" val="337034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8AC254-FD72-A225-C342-03C1E2EA4B44}"/>
              </a:ext>
            </a:extLst>
          </p:cNvPr>
          <p:cNvSpPr>
            <a:spLocks noGrp="1"/>
          </p:cNvSpPr>
          <p:nvPr>
            <p:ph type="title"/>
          </p:nvPr>
        </p:nvSpPr>
        <p:spPr>
          <a:xfrm>
            <a:off x="2842751" y="-144872"/>
            <a:ext cx="6506497" cy="840657"/>
          </a:xfrm>
        </p:spPr>
        <p:txBody>
          <a:bodyPr>
            <a:normAutofit/>
          </a:bodyPr>
          <a:lstStyle/>
          <a:p>
            <a:r>
              <a:rPr lang="en-150" sz="3600" b="1" dirty="0"/>
              <a:t>MEN TRADITIONAL COSTHUME 2</a:t>
            </a:r>
            <a:endParaRPr lang="en-US" sz="3600" b="1" dirty="0"/>
          </a:p>
        </p:txBody>
      </p:sp>
      <p:sp>
        <p:nvSpPr>
          <p:cNvPr id="3" name="Θέση περιεχομένου 2">
            <a:extLst>
              <a:ext uri="{FF2B5EF4-FFF2-40B4-BE49-F238E27FC236}">
                <a16:creationId xmlns:a16="http://schemas.microsoft.com/office/drawing/2014/main" id="{0D7643C1-2C48-D084-46E9-EAD9692097F8}"/>
              </a:ext>
            </a:extLst>
          </p:cNvPr>
          <p:cNvSpPr>
            <a:spLocks noGrp="1"/>
          </p:cNvSpPr>
          <p:nvPr>
            <p:ph idx="1"/>
          </p:nvPr>
        </p:nvSpPr>
        <p:spPr>
          <a:xfrm>
            <a:off x="486697" y="545690"/>
            <a:ext cx="10867103" cy="6194323"/>
          </a:xfrm>
        </p:spPr>
        <p:txBody>
          <a:bodyPr>
            <a:normAutofit fontScale="85000" lnSpcReduction="20000"/>
          </a:bodyPr>
          <a:lstStyle/>
          <a:p>
            <a:r>
              <a:rPr lang="en-US" b="1" dirty="0"/>
              <a:t>4. Bisht</a:t>
            </a:r>
          </a:p>
          <a:p>
            <a:r>
              <a:rPr lang="en-US" dirty="0"/>
              <a:t>Design Details: A </a:t>
            </a:r>
            <a:r>
              <a:rPr lang="en-US" dirty="0" err="1"/>
              <a:t>bisht</a:t>
            </a:r>
            <a:r>
              <a:rPr lang="en-US" dirty="0"/>
              <a:t> is often black, brown, or cream and may feature intricate gold or silver embroidery along the edges and sometimes on the back. The fabric used is usually heavier than that of the kandura, providing a dramatic, flowing appearance as the dancer moves.</a:t>
            </a:r>
          </a:p>
          <a:p>
            <a:r>
              <a:rPr lang="en-US" dirty="0"/>
              <a:t>Cultural Significance: The </a:t>
            </a:r>
            <a:r>
              <a:rPr lang="en-US" dirty="0" err="1"/>
              <a:t>bisht</a:t>
            </a:r>
            <a:r>
              <a:rPr lang="en-US" dirty="0"/>
              <a:t> is a symbol of prestige and is often worn by dignitaries and on special occasions. In dance, it emphasizes the importance of the event and honors traditional values.</a:t>
            </a:r>
          </a:p>
          <a:p>
            <a:r>
              <a:rPr lang="en-US" b="1" dirty="0"/>
              <a:t>5. Waistband (Belt)</a:t>
            </a:r>
          </a:p>
          <a:p>
            <a:r>
              <a:rPr lang="en-US" dirty="0"/>
              <a:t>Design Details: The belt can be a simple cord tied around the waist or a more ornate belt made of woven fabrics or leather. It may also include metal work or embroidery to match the </a:t>
            </a:r>
            <a:r>
              <a:rPr lang="en-US" dirty="0" err="1"/>
              <a:t>bisht</a:t>
            </a:r>
            <a:r>
              <a:rPr lang="en-US" dirty="0"/>
              <a:t>.</a:t>
            </a:r>
          </a:p>
          <a:p>
            <a:r>
              <a:rPr lang="en-US" dirty="0"/>
              <a:t>Cultural Significance: Besides being functional, the belt often serves as a decorative element that complements the overall attire and can be used to display daggers or other ornamental accessories that signify status and heritage.</a:t>
            </a:r>
          </a:p>
          <a:p>
            <a:r>
              <a:rPr lang="en-US" dirty="0"/>
              <a:t>These traditional garments and accessories are not only functional but also deeply imbued with cultural meaning. They connect the performers with their heritage, serving as a visual expression of their identity and history during the dance performances. This attire enhances the storytelling aspect of traditional dances, making them a rich, cultural spectacle</a:t>
            </a:r>
            <a:r>
              <a:rPr lang="en-150" dirty="0"/>
              <a:t>.</a:t>
            </a:r>
            <a:endParaRPr lang="en-US" dirty="0"/>
          </a:p>
          <a:p>
            <a:endParaRPr lang="en-US" dirty="0"/>
          </a:p>
          <a:p>
            <a:endParaRPr lang="en-US" dirty="0"/>
          </a:p>
        </p:txBody>
      </p:sp>
    </p:spTree>
    <p:extLst>
      <p:ext uri="{BB962C8B-B14F-4D97-AF65-F5344CB8AC3E}">
        <p14:creationId xmlns:p14="http://schemas.microsoft.com/office/powerpoint/2010/main" val="155773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2FF359-BD07-9348-E105-2B62F7402B74}"/>
              </a:ext>
            </a:extLst>
          </p:cNvPr>
          <p:cNvSpPr>
            <a:spLocks noGrp="1"/>
          </p:cNvSpPr>
          <p:nvPr>
            <p:ph type="title"/>
          </p:nvPr>
        </p:nvSpPr>
        <p:spPr>
          <a:xfrm>
            <a:off x="5220929" y="1"/>
            <a:ext cx="1696065" cy="840658"/>
          </a:xfrm>
        </p:spPr>
        <p:txBody>
          <a:bodyPr>
            <a:normAutofit/>
          </a:bodyPr>
          <a:lstStyle/>
          <a:p>
            <a:r>
              <a:rPr lang="en-150" b="1" dirty="0"/>
              <a:t>KNIFE </a:t>
            </a:r>
            <a:endParaRPr lang="en-US" b="1" dirty="0"/>
          </a:p>
        </p:txBody>
      </p:sp>
      <p:pic>
        <p:nvPicPr>
          <p:cNvPr id="5" name="Θέση περιεχομένου 4">
            <a:extLst>
              <a:ext uri="{FF2B5EF4-FFF2-40B4-BE49-F238E27FC236}">
                <a16:creationId xmlns:a16="http://schemas.microsoft.com/office/drawing/2014/main" id="{5DE00E3F-8F11-74C4-8BE9-5BD32BF50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408" y="988142"/>
            <a:ext cx="9602681" cy="5574889"/>
          </a:xfrm>
        </p:spPr>
      </p:pic>
    </p:spTree>
    <p:extLst>
      <p:ext uri="{BB962C8B-B14F-4D97-AF65-F5344CB8AC3E}">
        <p14:creationId xmlns:p14="http://schemas.microsoft.com/office/powerpoint/2010/main" val="1046367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0FBE4F-BF48-6157-190C-8B2EF1BD6F76}"/>
              </a:ext>
            </a:extLst>
          </p:cNvPr>
          <p:cNvSpPr>
            <a:spLocks noGrp="1"/>
          </p:cNvSpPr>
          <p:nvPr>
            <p:ph type="title"/>
          </p:nvPr>
        </p:nvSpPr>
        <p:spPr/>
        <p:txBody>
          <a:bodyPr/>
          <a:lstStyle/>
          <a:p>
            <a:endParaRPr lang="en-US"/>
          </a:p>
        </p:txBody>
      </p:sp>
      <p:pic>
        <p:nvPicPr>
          <p:cNvPr id="7" name="Θέση περιεχομένου 6">
            <a:extLst>
              <a:ext uri="{FF2B5EF4-FFF2-40B4-BE49-F238E27FC236}">
                <a16:creationId xmlns:a16="http://schemas.microsoft.com/office/drawing/2014/main" id="{0694C155-F092-E2F0-B0AA-BA10DAD602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604387" cy="6860197"/>
          </a:xfrm>
        </p:spPr>
      </p:pic>
      <p:pic>
        <p:nvPicPr>
          <p:cNvPr id="11" name="Εικόνα 10">
            <a:extLst>
              <a:ext uri="{FF2B5EF4-FFF2-40B4-BE49-F238E27FC236}">
                <a16:creationId xmlns:a16="http://schemas.microsoft.com/office/drawing/2014/main" id="{41552395-DC1C-CF2B-40E0-A9A8FF1EE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173" y="0"/>
            <a:ext cx="6862282" cy="6858000"/>
          </a:xfrm>
          <a:prstGeom prst="rect">
            <a:avLst/>
          </a:prstGeom>
        </p:spPr>
      </p:pic>
    </p:spTree>
    <p:extLst>
      <p:ext uri="{BB962C8B-B14F-4D97-AF65-F5344CB8AC3E}">
        <p14:creationId xmlns:p14="http://schemas.microsoft.com/office/powerpoint/2010/main" val="2327155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1777CB-28B8-1875-8166-E1C6634301DB}"/>
              </a:ext>
            </a:extLst>
          </p:cNvPr>
          <p:cNvSpPr>
            <a:spLocks noGrp="1"/>
          </p:cNvSpPr>
          <p:nvPr>
            <p:ph type="title"/>
          </p:nvPr>
        </p:nvSpPr>
        <p:spPr>
          <a:xfrm>
            <a:off x="2475271" y="0"/>
            <a:ext cx="8055077" cy="681037"/>
          </a:xfrm>
        </p:spPr>
        <p:txBody>
          <a:bodyPr>
            <a:normAutofit/>
          </a:bodyPr>
          <a:lstStyle/>
          <a:p>
            <a:r>
              <a:rPr lang="en-150" sz="3600" b="1" dirty="0"/>
              <a:t>WOMEN TRADITIONAL C0STHUME 1 </a:t>
            </a:r>
            <a:endParaRPr lang="en-US" sz="3600" b="1" dirty="0"/>
          </a:p>
        </p:txBody>
      </p:sp>
      <p:sp>
        <p:nvSpPr>
          <p:cNvPr id="3" name="Θέση περιεχομένου 2">
            <a:extLst>
              <a:ext uri="{FF2B5EF4-FFF2-40B4-BE49-F238E27FC236}">
                <a16:creationId xmlns:a16="http://schemas.microsoft.com/office/drawing/2014/main" id="{1F323B7A-0063-69A1-5B4B-EF0E49E971A4}"/>
              </a:ext>
            </a:extLst>
          </p:cNvPr>
          <p:cNvSpPr>
            <a:spLocks noGrp="1"/>
          </p:cNvSpPr>
          <p:nvPr>
            <p:ph idx="1"/>
          </p:nvPr>
        </p:nvSpPr>
        <p:spPr>
          <a:xfrm>
            <a:off x="838200" y="575187"/>
            <a:ext cx="10515600" cy="5601776"/>
          </a:xfrm>
        </p:spPr>
        <p:txBody>
          <a:bodyPr>
            <a:normAutofit fontScale="77500" lnSpcReduction="20000"/>
          </a:bodyPr>
          <a:lstStyle/>
          <a:p>
            <a:r>
              <a:rPr lang="en-US" dirty="0"/>
              <a:t>In traditional Emirati dance performances, women's attire is both beautiful and culturally significant, designed to enhance the aesthetics of their movements while adhering to the values of modesty and elegance. Here are the key components of the traditional outfit worn by Emirati women during dance performances:</a:t>
            </a:r>
          </a:p>
          <a:p>
            <a:endParaRPr lang="en-US" dirty="0"/>
          </a:p>
          <a:p>
            <a:r>
              <a:rPr lang="en-US" b="1" dirty="0"/>
              <a:t>Abaya:</a:t>
            </a:r>
          </a:p>
          <a:p>
            <a:pPr marL="0" indent="0">
              <a:buNone/>
            </a:pPr>
            <a:r>
              <a:rPr lang="en-US" dirty="0"/>
              <a:t>This is a long, flowing black robe that is worn over clothing. It is often made of light, flowing fabrics like silk or chiffon to allow for graceful movement during dances. The abaya may be simple for everyday wear but can be elaborately embroidered with gold or silver threads, sequins, or crystals for performances and special occasions.</a:t>
            </a:r>
          </a:p>
          <a:p>
            <a:r>
              <a:rPr lang="en-US" b="1" dirty="0"/>
              <a:t>Sheila (Headscarf):</a:t>
            </a:r>
          </a:p>
          <a:p>
            <a:pPr marL="0" indent="0">
              <a:buNone/>
            </a:pPr>
            <a:r>
              <a:rPr lang="en-US" dirty="0"/>
              <a:t>The </a:t>
            </a:r>
            <a:r>
              <a:rPr lang="en-US" dirty="0" err="1"/>
              <a:t>sheila</a:t>
            </a:r>
            <a:r>
              <a:rPr lang="en-US" dirty="0"/>
              <a:t> is a long scarf that covers the hair. For dance performances, it can be styled in various ways to secure the hair and often complements the color and embellishment of the abaya. It may also be adorned with embroidery or beading to match the abaya, adding an element of coordination and elegance.</a:t>
            </a:r>
          </a:p>
          <a:p>
            <a:r>
              <a:rPr lang="en-US" b="1" dirty="0" err="1"/>
              <a:t>Gishwa</a:t>
            </a:r>
            <a:r>
              <a:rPr lang="en-US" b="1" dirty="0"/>
              <a:t>:</a:t>
            </a:r>
          </a:p>
          <a:p>
            <a:pPr marL="0" indent="0">
              <a:buNone/>
            </a:pPr>
            <a:r>
              <a:rPr lang="en-US" dirty="0"/>
              <a:t>In more traditional settings or specific types of dance, a </a:t>
            </a:r>
            <a:r>
              <a:rPr lang="en-US" dirty="0" err="1"/>
              <a:t>gishwa</a:t>
            </a:r>
            <a:r>
              <a:rPr lang="en-US" dirty="0"/>
              <a:t>, a thin veil that covers the face, may be worn. It allows the wearer to see out while preventing others from seeing in, thus adhering to traditional values of modesty.</a:t>
            </a:r>
          </a:p>
          <a:p>
            <a:endParaRPr lang="en-US" dirty="0"/>
          </a:p>
        </p:txBody>
      </p:sp>
    </p:spTree>
    <p:extLst>
      <p:ext uri="{BB962C8B-B14F-4D97-AF65-F5344CB8AC3E}">
        <p14:creationId xmlns:p14="http://schemas.microsoft.com/office/powerpoint/2010/main" val="241999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EA6DD2-056F-EC9F-C7EA-81990FA6BAEA}"/>
              </a:ext>
            </a:extLst>
          </p:cNvPr>
          <p:cNvSpPr>
            <a:spLocks noGrp="1"/>
          </p:cNvSpPr>
          <p:nvPr>
            <p:ph type="title"/>
          </p:nvPr>
        </p:nvSpPr>
        <p:spPr>
          <a:xfrm>
            <a:off x="2209800" y="0"/>
            <a:ext cx="6875206" cy="766916"/>
          </a:xfrm>
        </p:spPr>
        <p:txBody>
          <a:bodyPr>
            <a:normAutofit/>
          </a:bodyPr>
          <a:lstStyle/>
          <a:p>
            <a:r>
              <a:rPr lang="en-150" b="1" dirty="0"/>
              <a:t>WOMEN MAKING BASKETS </a:t>
            </a:r>
            <a:endParaRPr lang="en-US" b="1" dirty="0"/>
          </a:p>
        </p:txBody>
      </p:sp>
      <p:pic>
        <p:nvPicPr>
          <p:cNvPr id="7" name="Εικόνα 6">
            <a:extLst>
              <a:ext uri="{FF2B5EF4-FFF2-40B4-BE49-F238E27FC236}">
                <a16:creationId xmlns:a16="http://schemas.microsoft.com/office/drawing/2014/main" id="{2EC4196A-9102-481C-16FC-CAC91B59A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5612" y="575186"/>
            <a:ext cx="6366387" cy="6282813"/>
          </a:xfrm>
          <a:prstGeom prst="rect">
            <a:avLst/>
          </a:prstGeom>
        </p:spPr>
      </p:pic>
      <p:pic>
        <p:nvPicPr>
          <p:cNvPr id="11" name="Θέση περιεχομένου 10">
            <a:extLst>
              <a:ext uri="{FF2B5EF4-FFF2-40B4-BE49-F238E27FC236}">
                <a16:creationId xmlns:a16="http://schemas.microsoft.com/office/drawing/2014/main" id="{9AEA771E-E2B0-30E4-B90D-D057BDF62D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71051"/>
            <a:ext cx="2669458" cy="6282814"/>
          </a:xfrm>
        </p:spPr>
      </p:pic>
      <p:pic>
        <p:nvPicPr>
          <p:cNvPr id="13" name="Εικόνα 12">
            <a:extLst>
              <a:ext uri="{FF2B5EF4-FFF2-40B4-BE49-F238E27FC236}">
                <a16:creationId xmlns:a16="http://schemas.microsoft.com/office/drawing/2014/main" id="{B5B24A3D-DF30-9661-3814-B01C62AFC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19" y="575186"/>
            <a:ext cx="3719051" cy="6858000"/>
          </a:xfrm>
          <a:prstGeom prst="rect">
            <a:avLst/>
          </a:prstGeom>
        </p:spPr>
      </p:pic>
    </p:spTree>
    <p:extLst>
      <p:ext uri="{BB962C8B-B14F-4D97-AF65-F5344CB8AC3E}">
        <p14:creationId xmlns:p14="http://schemas.microsoft.com/office/powerpoint/2010/main" val="4267049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D24BE3-A246-285E-410B-00A76B46EDF5}"/>
              </a:ext>
            </a:extLst>
          </p:cNvPr>
          <p:cNvSpPr>
            <a:spLocks noGrp="1"/>
          </p:cNvSpPr>
          <p:nvPr>
            <p:ph type="title"/>
          </p:nvPr>
        </p:nvSpPr>
        <p:spPr>
          <a:xfrm>
            <a:off x="3539612" y="1"/>
            <a:ext cx="6194323" cy="825909"/>
          </a:xfrm>
        </p:spPr>
        <p:txBody>
          <a:bodyPr>
            <a:normAutofit/>
          </a:bodyPr>
          <a:lstStyle/>
          <a:p>
            <a:r>
              <a:rPr lang="en-US" sz="3200" b="1" dirty="0"/>
              <a:t>WOMEN TRADITIONAL C0STHUME </a:t>
            </a:r>
            <a:r>
              <a:rPr lang="en-150" sz="3200" b="1" dirty="0"/>
              <a:t>2</a:t>
            </a:r>
            <a:endParaRPr lang="en-US" sz="3200" b="1" dirty="0"/>
          </a:p>
        </p:txBody>
      </p:sp>
      <p:sp>
        <p:nvSpPr>
          <p:cNvPr id="3" name="Θέση περιεχομένου 2">
            <a:extLst>
              <a:ext uri="{FF2B5EF4-FFF2-40B4-BE49-F238E27FC236}">
                <a16:creationId xmlns:a16="http://schemas.microsoft.com/office/drawing/2014/main" id="{CE8D1596-1838-BB6B-FA7E-DF6811CEC87C}"/>
              </a:ext>
            </a:extLst>
          </p:cNvPr>
          <p:cNvSpPr>
            <a:spLocks noGrp="1"/>
          </p:cNvSpPr>
          <p:nvPr>
            <p:ph idx="1"/>
          </p:nvPr>
        </p:nvSpPr>
        <p:spPr>
          <a:xfrm>
            <a:off x="838200" y="619432"/>
            <a:ext cx="10515600" cy="6076336"/>
          </a:xfrm>
        </p:spPr>
        <p:txBody>
          <a:bodyPr>
            <a:normAutofit fontScale="85000" lnSpcReduction="10000"/>
          </a:bodyPr>
          <a:lstStyle/>
          <a:p>
            <a:r>
              <a:rPr lang="en-US" b="1" dirty="0"/>
              <a:t>Thobe</a:t>
            </a:r>
            <a:r>
              <a:rPr lang="en-US" dirty="0"/>
              <a:t>:</a:t>
            </a:r>
          </a:p>
          <a:p>
            <a:pPr marL="0" indent="0">
              <a:buNone/>
            </a:pPr>
            <a:r>
              <a:rPr lang="en-US" dirty="0"/>
              <a:t>For dances that are more specific to cultural representations, women might wear a thobe instead of an abaya. A thobe is a colorful and richly decorated dress that can have various designs, vibrant fabrics, and detailed embroidery, showcasing traditional craftsmanship.</a:t>
            </a:r>
          </a:p>
          <a:p>
            <a:r>
              <a:rPr lang="en-US" b="1" dirty="0"/>
              <a:t>Jewelry:</a:t>
            </a:r>
            <a:endParaRPr lang="en-US" dirty="0"/>
          </a:p>
          <a:p>
            <a:pPr marL="0" indent="0">
              <a:buNone/>
            </a:pPr>
            <a:r>
              <a:rPr lang="en-US" dirty="0"/>
              <a:t>Traditional jewelry is an integral part of the dance costume, often made from gold or silver and sometimes adorned with pearls or colorful stones. Common pieces include necklaces, earrings, bracelets, and rings. Jewelry can also include hair ornaments and brooches that attach to the headscarf or thobe.</a:t>
            </a:r>
          </a:p>
          <a:p>
            <a:r>
              <a:rPr lang="en-US" b="1" dirty="0"/>
              <a:t>Footwear:</a:t>
            </a:r>
          </a:p>
          <a:p>
            <a:pPr marL="0" indent="0">
              <a:buNone/>
            </a:pPr>
            <a:r>
              <a:rPr lang="en-US" dirty="0"/>
              <a:t>Typically, women wear simple flats or go barefoot, depending on the dance form and the venue. The choice of going barefoot is often made to facilitate ease of movement and to maintain a connection with the ground during traditional dances.</a:t>
            </a:r>
          </a:p>
          <a:p>
            <a:pPr marL="0" indent="0">
              <a:buNone/>
            </a:pPr>
            <a:r>
              <a:rPr lang="en-US" dirty="0"/>
              <a:t>This attire is carefully chosen to not only respect the cultural traditions and modesty standards of the UAE but also to enhance the visual impact of the dance performances, helping to convey the beauty and grace of Emirati culture.</a:t>
            </a:r>
          </a:p>
          <a:p>
            <a:endParaRPr lang="en-US" dirty="0"/>
          </a:p>
        </p:txBody>
      </p:sp>
    </p:spTree>
    <p:extLst>
      <p:ext uri="{BB962C8B-B14F-4D97-AF65-F5344CB8AC3E}">
        <p14:creationId xmlns:p14="http://schemas.microsoft.com/office/powerpoint/2010/main" val="1197449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33B3C0-7847-29D0-7281-02BD4D08712E}"/>
              </a:ext>
            </a:extLst>
          </p:cNvPr>
          <p:cNvSpPr>
            <a:spLocks noGrp="1"/>
          </p:cNvSpPr>
          <p:nvPr>
            <p:ph type="title"/>
          </p:nvPr>
        </p:nvSpPr>
        <p:spPr>
          <a:xfrm>
            <a:off x="2566218" y="-71131"/>
            <a:ext cx="7831395" cy="681036"/>
          </a:xfrm>
        </p:spPr>
        <p:txBody>
          <a:bodyPr>
            <a:normAutofit fontScale="90000"/>
          </a:bodyPr>
          <a:lstStyle/>
          <a:p>
            <a:r>
              <a:rPr lang="en-150" b="1" dirty="0"/>
              <a:t>WOMEN TRADITIONAL COSTHUME 3</a:t>
            </a:r>
            <a:endParaRPr lang="en-US" b="1" dirty="0"/>
          </a:p>
        </p:txBody>
      </p:sp>
      <p:sp>
        <p:nvSpPr>
          <p:cNvPr id="3" name="Θέση περιεχομένου 2">
            <a:extLst>
              <a:ext uri="{FF2B5EF4-FFF2-40B4-BE49-F238E27FC236}">
                <a16:creationId xmlns:a16="http://schemas.microsoft.com/office/drawing/2014/main" id="{FEFD197D-F710-743C-ABEE-B1E52BCDEE1B}"/>
              </a:ext>
            </a:extLst>
          </p:cNvPr>
          <p:cNvSpPr>
            <a:spLocks noGrp="1"/>
          </p:cNvSpPr>
          <p:nvPr>
            <p:ph idx="1"/>
          </p:nvPr>
        </p:nvSpPr>
        <p:spPr>
          <a:xfrm>
            <a:off x="838200" y="752168"/>
            <a:ext cx="10515600" cy="5648632"/>
          </a:xfrm>
        </p:spPr>
        <p:txBody>
          <a:bodyPr/>
          <a:lstStyle/>
          <a:p>
            <a:r>
              <a:rPr lang="en-US" dirty="0"/>
              <a:t>Cultural Significance: The choice of footwear, often minimal or absent, underlines a practical approach suited to dance and movement, connecting the dancer with the physical performance space.</a:t>
            </a:r>
          </a:p>
          <a:p>
            <a:r>
              <a:rPr lang="en-US" dirty="0"/>
              <a:t>This detailed ensemble not only reflects the cultural values of modesty and community but also showcases the artistic and aesthetic sensibilities of Emirati women. In dance, every aspect of the attire works together to enhance the visual experience and cultural storytelling.</a:t>
            </a:r>
          </a:p>
          <a:p>
            <a:endParaRPr lang="en-US" dirty="0"/>
          </a:p>
        </p:txBody>
      </p:sp>
    </p:spTree>
    <p:extLst>
      <p:ext uri="{BB962C8B-B14F-4D97-AF65-F5344CB8AC3E}">
        <p14:creationId xmlns:p14="http://schemas.microsoft.com/office/powerpoint/2010/main" val="1748507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B2A252-0764-6772-918A-B448E51AFE26}"/>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15C088B7-7CD6-4FC3-EDB4-452E238FCB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0233"/>
            <a:ext cx="12192000" cy="7178233"/>
          </a:xfrm>
        </p:spPr>
      </p:pic>
    </p:spTree>
    <p:extLst>
      <p:ext uri="{BB962C8B-B14F-4D97-AF65-F5344CB8AC3E}">
        <p14:creationId xmlns:p14="http://schemas.microsoft.com/office/powerpoint/2010/main" val="394160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5136BB-518C-9FB8-A4EF-07DA556E4252}"/>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A917E7FD-8169-01E5-F69C-F8374987DE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2787" y="365125"/>
            <a:ext cx="5806425" cy="5811838"/>
          </a:xfrm>
        </p:spPr>
      </p:pic>
      <p:pic>
        <p:nvPicPr>
          <p:cNvPr id="7" name="Εικόνα 6">
            <a:extLst>
              <a:ext uri="{FF2B5EF4-FFF2-40B4-BE49-F238E27FC236}">
                <a16:creationId xmlns:a16="http://schemas.microsoft.com/office/drawing/2014/main" id="{F514643C-CC79-FA70-1F56-9BEB3186D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380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BA1DEC-A98E-A0AE-AD6E-8F7B8D2896C6}"/>
              </a:ext>
            </a:extLst>
          </p:cNvPr>
          <p:cNvSpPr>
            <a:spLocks noGrp="1"/>
          </p:cNvSpPr>
          <p:nvPr>
            <p:ph type="title"/>
          </p:nvPr>
        </p:nvSpPr>
        <p:spPr>
          <a:xfrm>
            <a:off x="4734232" y="103238"/>
            <a:ext cx="7457768" cy="6754762"/>
          </a:xfrm>
        </p:spPr>
        <p:txBody>
          <a:bodyPr>
            <a:normAutofit/>
          </a:bodyPr>
          <a:lstStyle/>
          <a:p>
            <a:r>
              <a:rPr lang="en-150" sz="3600" b="1" dirty="0"/>
              <a:t>   </a:t>
            </a:r>
            <a:r>
              <a:rPr lang="en-150" sz="3600" b="1" u="sng" dirty="0"/>
              <a:t>Sheikh Zayed Bin Sultan AL Nahyan</a:t>
            </a:r>
            <a:br>
              <a:rPr lang="en-150" sz="3600" b="1" dirty="0"/>
            </a:br>
            <a:r>
              <a:rPr lang="en-150" b="1" dirty="0"/>
              <a:t>   </a:t>
            </a:r>
            <a:r>
              <a:rPr lang="en-150" sz="3600" b="1" dirty="0"/>
              <a:t>December 2nd 1971/birth of UAE </a:t>
            </a:r>
            <a:br>
              <a:rPr lang="en-150" sz="3600" b="1" dirty="0"/>
            </a:br>
            <a:r>
              <a:rPr lang="en-150" sz="3600" b="1" dirty="0"/>
              <a:t>He was a wise man with a vision who changed the history, not only for his country, but also for every human being all over the World. </a:t>
            </a:r>
            <a:br>
              <a:rPr lang="en-150" sz="3600" b="1" dirty="0"/>
            </a:br>
            <a:r>
              <a:rPr lang="en-150" sz="3600" b="1" dirty="0"/>
              <a:t>The values and respect he transmitted and was spread, is reflected throughout the Emirates region, but also to those people who understand the greatness of the values that all people should have</a:t>
            </a:r>
            <a:br>
              <a:rPr lang="en-150" b="1" dirty="0"/>
            </a:br>
            <a:endParaRPr lang="en-US" b="1" dirty="0"/>
          </a:p>
        </p:txBody>
      </p:sp>
      <p:pic>
        <p:nvPicPr>
          <p:cNvPr id="4" name="Θέση περιεχομένου 3">
            <a:extLst>
              <a:ext uri="{FF2B5EF4-FFF2-40B4-BE49-F238E27FC236}">
                <a16:creationId xmlns:a16="http://schemas.microsoft.com/office/drawing/2014/main" id="{AC0C45E4-3CF4-6CBA-C3C6-8CD8AB22C6BA}"/>
              </a:ext>
            </a:extLst>
          </p:cNvPr>
          <p:cNvPicPr>
            <a:picLocks noGrp="1" noChangeAspect="1"/>
          </p:cNvPicPr>
          <p:nvPr>
            <p:ph idx="1"/>
          </p:nvPr>
        </p:nvPicPr>
        <p:blipFill>
          <a:blip r:embed="rId2"/>
          <a:stretch>
            <a:fillRect/>
          </a:stretch>
        </p:blipFill>
        <p:spPr>
          <a:xfrm>
            <a:off x="0" y="0"/>
            <a:ext cx="4468760" cy="6858000"/>
          </a:xfrm>
          <a:prstGeom prst="rect">
            <a:avLst/>
          </a:prstGeom>
        </p:spPr>
      </p:pic>
    </p:spTree>
    <p:extLst>
      <p:ext uri="{BB962C8B-B14F-4D97-AF65-F5344CB8AC3E}">
        <p14:creationId xmlns:p14="http://schemas.microsoft.com/office/powerpoint/2010/main" val="3305719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8E0C37-AA6E-CC48-5DB7-FB5315EDA74A}"/>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C481E89A-57A0-8F6C-B932-AAA95AE783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5575" y="0"/>
            <a:ext cx="5806425" cy="6858000"/>
          </a:xfrm>
        </p:spPr>
      </p:pic>
      <p:pic>
        <p:nvPicPr>
          <p:cNvPr id="7" name="Εικόνα 6">
            <a:extLst>
              <a:ext uri="{FF2B5EF4-FFF2-40B4-BE49-F238E27FC236}">
                <a16:creationId xmlns:a16="http://schemas.microsoft.com/office/drawing/2014/main" id="{CAF46F6F-96FA-F061-F292-AA5F0BEDD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85575" cy="6858000"/>
          </a:xfrm>
          <a:prstGeom prst="rect">
            <a:avLst/>
          </a:prstGeom>
        </p:spPr>
      </p:pic>
    </p:spTree>
    <p:extLst>
      <p:ext uri="{BB962C8B-B14F-4D97-AF65-F5344CB8AC3E}">
        <p14:creationId xmlns:p14="http://schemas.microsoft.com/office/powerpoint/2010/main" val="143633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0BA1D5-3267-BCAF-3653-155FB3D0A05E}"/>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CFD5F97E-7D86-6A2A-8436-1C41EDFCEF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869632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B07F7D-C723-73A0-0750-A650CFA7F15D}"/>
              </a:ext>
            </a:extLst>
          </p:cNvPr>
          <p:cNvSpPr>
            <a:spLocks noGrp="1"/>
          </p:cNvSpPr>
          <p:nvPr>
            <p:ph type="title"/>
          </p:nvPr>
        </p:nvSpPr>
        <p:spPr/>
        <p:txBody>
          <a:bodyPr/>
          <a:lstStyle/>
          <a:p>
            <a:endParaRPr lang="en-US"/>
          </a:p>
        </p:txBody>
      </p:sp>
      <p:pic>
        <p:nvPicPr>
          <p:cNvPr id="4" name="409415111_6876103492439497_1630056820818566836_n">
            <a:hlinkClick r:id="" action="ppaction://media"/>
            <a:extLst>
              <a:ext uri="{FF2B5EF4-FFF2-40B4-BE49-F238E27FC236}">
                <a16:creationId xmlns:a16="http://schemas.microsoft.com/office/drawing/2014/main" id="{D597C870-4F92-C8CD-B803-CE96232144F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117987"/>
            <a:ext cx="12192000" cy="6058976"/>
          </a:xfrm>
        </p:spPr>
      </p:pic>
    </p:spTree>
    <p:extLst>
      <p:ext uri="{BB962C8B-B14F-4D97-AF65-F5344CB8AC3E}">
        <p14:creationId xmlns:p14="http://schemas.microsoft.com/office/powerpoint/2010/main" val="132412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3CC56B-21B9-23E1-1838-76683F73DF5B}"/>
              </a:ext>
            </a:extLst>
          </p:cNvPr>
          <p:cNvSpPr>
            <a:spLocks noGrp="1"/>
          </p:cNvSpPr>
          <p:nvPr>
            <p:ph type="title"/>
          </p:nvPr>
        </p:nvSpPr>
        <p:spPr>
          <a:xfrm>
            <a:off x="838200" y="0"/>
            <a:ext cx="10515600" cy="486697"/>
          </a:xfrm>
        </p:spPr>
        <p:txBody>
          <a:bodyPr>
            <a:normAutofit fontScale="90000"/>
          </a:bodyPr>
          <a:lstStyle/>
          <a:p>
            <a:r>
              <a:rPr lang="en-150" dirty="0"/>
              <a:t>                             </a:t>
            </a:r>
            <a:r>
              <a:rPr lang="en-US" dirty="0"/>
              <a:t>T</a:t>
            </a:r>
            <a:r>
              <a:rPr lang="en-150" dirty="0"/>
              <a:t>hank you !!!</a:t>
            </a:r>
            <a:endParaRPr lang="en-US" dirty="0"/>
          </a:p>
        </p:txBody>
      </p:sp>
      <p:sp>
        <p:nvSpPr>
          <p:cNvPr id="3" name="Θέση περιεχομένου 2">
            <a:extLst>
              <a:ext uri="{FF2B5EF4-FFF2-40B4-BE49-F238E27FC236}">
                <a16:creationId xmlns:a16="http://schemas.microsoft.com/office/drawing/2014/main" id="{3D11755C-9F38-5688-81BE-A7986CA529CF}"/>
              </a:ext>
            </a:extLst>
          </p:cNvPr>
          <p:cNvSpPr>
            <a:spLocks noGrp="1"/>
          </p:cNvSpPr>
          <p:nvPr>
            <p:ph idx="1"/>
          </p:nvPr>
        </p:nvSpPr>
        <p:spPr>
          <a:xfrm>
            <a:off x="0" y="486697"/>
            <a:ext cx="12192000" cy="6371300"/>
          </a:xfrm>
        </p:spPr>
        <p:txBody>
          <a:bodyPr/>
          <a:lstStyle/>
          <a:p>
            <a:pPr marL="0" indent="0">
              <a:buNone/>
            </a:pPr>
            <a:r>
              <a:rPr lang="en-150" dirty="0"/>
              <a:t>Hoping to meet again in next year’ s World Congress of Dance Research</a:t>
            </a:r>
          </a:p>
          <a:p>
            <a:pPr marL="0" indent="0">
              <a:buNone/>
            </a:pPr>
            <a:r>
              <a:rPr lang="en-150" dirty="0"/>
              <a:t>                                                    Maria </a:t>
            </a:r>
            <a:r>
              <a:rPr lang="en-150" dirty="0" err="1"/>
              <a:t>Athanasiadou</a:t>
            </a:r>
            <a:r>
              <a:rPr lang="en-150" dirty="0"/>
              <a:t> /</a:t>
            </a:r>
            <a:r>
              <a:rPr lang="en-150" dirty="0" err="1"/>
              <a:t>Ellas</a:t>
            </a:r>
            <a:r>
              <a:rPr lang="en-150" dirty="0"/>
              <a:t> </a:t>
            </a:r>
            <a:endParaRPr lang="en-US" dirty="0"/>
          </a:p>
        </p:txBody>
      </p:sp>
      <p:pic>
        <p:nvPicPr>
          <p:cNvPr id="7" name="Εικόνα 6">
            <a:extLst>
              <a:ext uri="{FF2B5EF4-FFF2-40B4-BE49-F238E27FC236}">
                <a16:creationId xmlns:a16="http://schemas.microsoft.com/office/drawing/2014/main" id="{8A04B422-B2BD-FD9D-F883-AB52C6E9C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368258"/>
            <a:ext cx="5796116" cy="5489739"/>
          </a:xfrm>
          <a:prstGeom prst="rect">
            <a:avLst/>
          </a:prstGeom>
        </p:spPr>
      </p:pic>
      <p:pic>
        <p:nvPicPr>
          <p:cNvPr id="9" name="Εικόνα 8">
            <a:extLst>
              <a:ext uri="{FF2B5EF4-FFF2-40B4-BE49-F238E27FC236}">
                <a16:creationId xmlns:a16="http://schemas.microsoft.com/office/drawing/2014/main" id="{48A1E5C4-DD13-69A5-7C32-B75ECA071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716" y="1322053"/>
            <a:ext cx="2738284" cy="5535946"/>
          </a:xfrm>
          <a:prstGeom prst="rect">
            <a:avLst/>
          </a:prstGeom>
        </p:spPr>
      </p:pic>
      <p:pic>
        <p:nvPicPr>
          <p:cNvPr id="11" name="Εικόνα 10">
            <a:extLst>
              <a:ext uri="{FF2B5EF4-FFF2-40B4-BE49-F238E27FC236}">
                <a16:creationId xmlns:a16="http://schemas.microsoft.com/office/drawing/2014/main" id="{D1D0735B-8160-8C87-0A4B-92E1599D8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7732"/>
            <a:ext cx="3675117" cy="5690266"/>
          </a:xfrm>
          <a:prstGeom prst="rect">
            <a:avLst/>
          </a:prstGeom>
        </p:spPr>
      </p:pic>
    </p:spTree>
    <p:extLst>
      <p:ext uri="{BB962C8B-B14F-4D97-AF65-F5344CB8AC3E}">
        <p14:creationId xmlns:p14="http://schemas.microsoft.com/office/powerpoint/2010/main" val="228294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D1A461-7049-F870-B310-AFF4049CAA27}"/>
              </a:ext>
            </a:extLst>
          </p:cNvPr>
          <p:cNvSpPr>
            <a:spLocks noGrp="1"/>
          </p:cNvSpPr>
          <p:nvPr>
            <p:ph type="title"/>
          </p:nvPr>
        </p:nvSpPr>
        <p:spPr>
          <a:xfrm>
            <a:off x="339213" y="0"/>
            <a:ext cx="11661058" cy="1548580"/>
          </a:xfrm>
        </p:spPr>
        <p:txBody>
          <a:bodyPr>
            <a:normAutofit fontScale="90000"/>
          </a:bodyPr>
          <a:lstStyle/>
          <a:p>
            <a:r>
              <a:rPr lang="en-150" dirty="0"/>
              <a:t>                         </a:t>
            </a:r>
            <a:r>
              <a:rPr lang="en-150" b="1" dirty="0"/>
              <a:t>7 EMIRATES UNITED:</a:t>
            </a:r>
            <a:br>
              <a:rPr lang="en-150" b="1" dirty="0"/>
            </a:br>
            <a:r>
              <a:rPr lang="en-150" b="1" dirty="0"/>
              <a:t>Abu Dhabi, Dubai, Sharjah, Ras Al Khaymah, Ajman,</a:t>
            </a:r>
            <a:br>
              <a:rPr lang="en-150" b="1" dirty="0"/>
            </a:br>
            <a:r>
              <a:rPr lang="en-150" b="1" dirty="0"/>
              <a:t>                    Umm Al </a:t>
            </a:r>
            <a:r>
              <a:rPr lang="en-150" b="1" dirty="0" err="1"/>
              <a:t>Qaywayn</a:t>
            </a:r>
            <a:r>
              <a:rPr lang="en-150" b="1" dirty="0"/>
              <a:t> and </a:t>
            </a:r>
            <a:r>
              <a:rPr lang="en-150" b="1" dirty="0" err="1"/>
              <a:t>Fujirah</a:t>
            </a:r>
            <a:endParaRPr lang="en-US" b="1" dirty="0"/>
          </a:p>
        </p:txBody>
      </p:sp>
      <p:pic>
        <p:nvPicPr>
          <p:cNvPr id="5" name="Θέση περιεχομένου 4">
            <a:extLst>
              <a:ext uri="{FF2B5EF4-FFF2-40B4-BE49-F238E27FC236}">
                <a16:creationId xmlns:a16="http://schemas.microsoft.com/office/drawing/2014/main" id="{CFD282D3-07BA-978F-D204-C01608AFB4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484" y="1681315"/>
            <a:ext cx="12044516" cy="5279923"/>
          </a:xfrm>
        </p:spPr>
      </p:pic>
    </p:spTree>
    <p:extLst>
      <p:ext uri="{BB962C8B-B14F-4D97-AF65-F5344CB8AC3E}">
        <p14:creationId xmlns:p14="http://schemas.microsoft.com/office/powerpoint/2010/main" val="133625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50C0D1-3A18-CC17-69B1-071531A3830C}"/>
              </a:ext>
            </a:extLst>
          </p:cNvPr>
          <p:cNvSpPr>
            <a:spLocks noGrp="1"/>
          </p:cNvSpPr>
          <p:nvPr>
            <p:ph type="title"/>
          </p:nvPr>
        </p:nvSpPr>
        <p:spPr>
          <a:xfrm>
            <a:off x="838200" y="147485"/>
            <a:ext cx="10515600" cy="781663"/>
          </a:xfrm>
        </p:spPr>
        <p:txBody>
          <a:bodyPr/>
          <a:lstStyle/>
          <a:p>
            <a:r>
              <a:rPr lang="en-150" dirty="0"/>
              <a:t>  THE  7 LEADERS OF THE 7 UNITED EMIRATES </a:t>
            </a:r>
            <a:endParaRPr lang="en-US" dirty="0"/>
          </a:p>
        </p:txBody>
      </p:sp>
      <p:pic>
        <p:nvPicPr>
          <p:cNvPr id="5" name="Θέση περιεχομένου 4">
            <a:extLst>
              <a:ext uri="{FF2B5EF4-FFF2-40B4-BE49-F238E27FC236}">
                <a16:creationId xmlns:a16="http://schemas.microsoft.com/office/drawing/2014/main" id="{A89FD0E4-18EE-BDB9-EE43-7A6F73A6A6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683" y="929148"/>
            <a:ext cx="11164529" cy="5928852"/>
          </a:xfrm>
        </p:spPr>
      </p:pic>
    </p:spTree>
    <p:extLst>
      <p:ext uri="{BB962C8B-B14F-4D97-AF65-F5344CB8AC3E}">
        <p14:creationId xmlns:p14="http://schemas.microsoft.com/office/powerpoint/2010/main" val="407571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D74145-22F8-49E2-9EFE-B4C3CF3E347A}"/>
              </a:ext>
            </a:extLst>
          </p:cNvPr>
          <p:cNvSpPr>
            <a:spLocks noGrp="1"/>
          </p:cNvSpPr>
          <p:nvPr>
            <p:ph type="title"/>
          </p:nvPr>
        </p:nvSpPr>
        <p:spPr>
          <a:xfrm>
            <a:off x="4009103" y="0"/>
            <a:ext cx="5002161" cy="577798"/>
          </a:xfrm>
        </p:spPr>
        <p:txBody>
          <a:bodyPr>
            <a:normAutofit fontScale="90000"/>
          </a:bodyPr>
          <a:lstStyle/>
          <a:p>
            <a:r>
              <a:rPr lang="en-150" sz="3600" dirty="0"/>
              <a:t>Historical Context</a:t>
            </a:r>
            <a:endParaRPr lang="en-US" sz="3600" dirty="0"/>
          </a:p>
        </p:txBody>
      </p:sp>
      <p:sp>
        <p:nvSpPr>
          <p:cNvPr id="3" name="Θέση περιεχομένου 2">
            <a:extLst>
              <a:ext uri="{FF2B5EF4-FFF2-40B4-BE49-F238E27FC236}">
                <a16:creationId xmlns:a16="http://schemas.microsoft.com/office/drawing/2014/main" id="{615B6E40-D30E-CF10-EEDA-5CAE835F5B42}"/>
              </a:ext>
            </a:extLst>
          </p:cNvPr>
          <p:cNvSpPr>
            <a:spLocks noGrp="1"/>
          </p:cNvSpPr>
          <p:nvPr>
            <p:ph idx="1"/>
          </p:nvPr>
        </p:nvSpPr>
        <p:spPr>
          <a:xfrm>
            <a:off x="838200" y="577798"/>
            <a:ext cx="10515600" cy="6280202"/>
          </a:xfrm>
        </p:spPr>
        <p:txBody>
          <a:bodyPr/>
          <a:lstStyle/>
          <a:p>
            <a:pPr marL="0" indent="0">
              <a:buNone/>
            </a:pPr>
            <a:r>
              <a:rPr lang="en-150" dirty="0"/>
              <a:t>                                           </a:t>
            </a:r>
            <a:r>
              <a:rPr lang="en-US" dirty="0"/>
              <a:t>Historical Events: </a:t>
            </a:r>
            <a:endParaRPr lang="en-150" dirty="0"/>
          </a:p>
          <a:p>
            <a:pPr marL="0" indent="0">
              <a:buNone/>
            </a:pPr>
            <a:r>
              <a:rPr lang="en-150" dirty="0"/>
              <a:t>“</a:t>
            </a:r>
            <a:r>
              <a:rPr lang="en-US" dirty="0"/>
              <a:t>The UAE has been called “Al </a:t>
            </a:r>
            <a:r>
              <a:rPr lang="en-US" dirty="0" err="1"/>
              <a:t>Ghabraa</a:t>
            </a:r>
            <a:r>
              <a:rPr lang="en-US" dirty="0"/>
              <a:t>” and then the Coast of Oman as it is connected to Oman. It has been inhabited by several tribes such as Bani Yas, a tribe that is said to belong to Al Yas Bin Amir and to be composed of a tribal alliance; a policy which was adopted by Arabs to face hazards. Descendants of Bani Yas include the families of Al Nahyan, Al Maktoum – Rulers of Abu Dhabi and Dubai, and Al </a:t>
            </a:r>
            <a:r>
              <a:rPr lang="en-US" dirty="0" err="1"/>
              <a:t>Qawassim</a:t>
            </a:r>
            <a:r>
              <a:rPr lang="en-US" dirty="0"/>
              <a:t>, Rulers of Ras Al Khaimah and Sharjah.</a:t>
            </a:r>
            <a:r>
              <a:rPr lang="en-150" dirty="0"/>
              <a:t>”</a:t>
            </a:r>
            <a:endParaRPr lang="en-US" dirty="0"/>
          </a:p>
        </p:txBody>
      </p:sp>
      <p:pic>
        <p:nvPicPr>
          <p:cNvPr id="5" name="Εικόνα 4">
            <a:extLst>
              <a:ext uri="{FF2B5EF4-FFF2-40B4-BE49-F238E27FC236}">
                <a16:creationId xmlns:a16="http://schemas.microsoft.com/office/drawing/2014/main" id="{9BE5FFA5-7249-88D5-B320-DE2F890C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180" y="3864078"/>
            <a:ext cx="5663381" cy="2993921"/>
          </a:xfrm>
          <a:prstGeom prst="rect">
            <a:avLst/>
          </a:prstGeom>
        </p:spPr>
      </p:pic>
    </p:spTree>
    <p:extLst>
      <p:ext uri="{BB962C8B-B14F-4D97-AF65-F5344CB8AC3E}">
        <p14:creationId xmlns:p14="http://schemas.microsoft.com/office/powerpoint/2010/main" val="217742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CED869-E081-00FE-A4D4-424D0264AA1A}"/>
              </a:ext>
            </a:extLst>
          </p:cNvPr>
          <p:cNvSpPr>
            <a:spLocks noGrp="1"/>
          </p:cNvSpPr>
          <p:nvPr>
            <p:ph type="title"/>
          </p:nvPr>
        </p:nvSpPr>
        <p:spPr>
          <a:xfrm>
            <a:off x="838200" y="1"/>
            <a:ext cx="10515600" cy="1592825"/>
          </a:xfrm>
        </p:spPr>
        <p:txBody>
          <a:bodyPr>
            <a:normAutofit fontScale="90000"/>
          </a:bodyPr>
          <a:lstStyle/>
          <a:p>
            <a:r>
              <a:rPr lang="en-150" sz="3200" b="1" dirty="0"/>
              <a:t>UAE dances are deeply rooted int the Bedouins culture, reflecting the history and the traditions of the Arabian Peninsula. These dances often tell stories from daily life, from battles and of course from Celebrations</a:t>
            </a:r>
            <a:endParaRPr lang="en-US" sz="3200" b="1" dirty="0"/>
          </a:p>
        </p:txBody>
      </p:sp>
      <p:pic>
        <p:nvPicPr>
          <p:cNvPr id="5" name="Θέση περιεχομένου 4">
            <a:extLst>
              <a:ext uri="{FF2B5EF4-FFF2-40B4-BE49-F238E27FC236}">
                <a16:creationId xmlns:a16="http://schemas.microsoft.com/office/drawing/2014/main" id="{BCD53C30-66EE-F19A-0E69-8C58158D23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9587" y="1371600"/>
            <a:ext cx="8967019" cy="5486399"/>
          </a:xfrm>
        </p:spPr>
      </p:pic>
    </p:spTree>
    <p:extLst>
      <p:ext uri="{BB962C8B-B14F-4D97-AF65-F5344CB8AC3E}">
        <p14:creationId xmlns:p14="http://schemas.microsoft.com/office/powerpoint/2010/main" val="178538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3961C9-5078-DF57-DC57-D7AB39EBDA50}"/>
              </a:ext>
            </a:extLst>
          </p:cNvPr>
          <p:cNvSpPr>
            <a:spLocks noGrp="1"/>
          </p:cNvSpPr>
          <p:nvPr>
            <p:ph type="title"/>
          </p:nvPr>
        </p:nvSpPr>
        <p:spPr>
          <a:xfrm>
            <a:off x="1868129" y="43124"/>
            <a:ext cx="8893277" cy="1327355"/>
          </a:xfrm>
        </p:spPr>
        <p:txBody>
          <a:bodyPr>
            <a:normAutofit fontScale="90000"/>
          </a:bodyPr>
          <a:lstStyle/>
          <a:p>
            <a:r>
              <a:rPr lang="en-150" dirty="0"/>
              <a:t>Daily Life example 1</a:t>
            </a:r>
            <a:br>
              <a:rPr lang="en-150" dirty="0"/>
            </a:br>
            <a:r>
              <a:rPr lang="en-150" sz="2800" b="1" dirty="0"/>
              <a:t>10th May 1949, “travelling south from </a:t>
            </a:r>
            <a:r>
              <a:rPr lang="en-150" sz="2800" b="1" dirty="0" err="1"/>
              <a:t>Magta’a</a:t>
            </a:r>
            <a:r>
              <a:rPr lang="en-150" sz="2800" b="1" dirty="0"/>
              <a:t>. The 4  of the 7 camels were ridden by ladies and were being led by Bedu.</a:t>
            </a:r>
            <a:endParaRPr lang="en-US" sz="2800" b="1" dirty="0"/>
          </a:p>
        </p:txBody>
      </p:sp>
      <p:pic>
        <p:nvPicPr>
          <p:cNvPr id="5" name="Θέση περιεχομένου 4">
            <a:extLst>
              <a:ext uri="{FF2B5EF4-FFF2-40B4-BE49-F238E27FC236}">
                <a16:creationId xmlns:a16="http://schemas.microsoft.com/office/drawing/2014/main" id="{B9654AF6-8175-12C6-55E4-5A46B148D6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116" y="1370479"/>
            <a:ext cx="9099755" cy="5487521"/>
          </a:xfrm>
        </p:spPr>
      </p:pic>
    </p:spTree>
    <p:extLst>
      <p:ext uri="{BB962C8B-B14F-4D97-AF65-F5344CB8AC3E}">
        <p14:creationId xmlns:p14="http://schemas.microsoft.com/office/powerpoint/2010/main" val="348466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E54DF1-E21D-11E1-02AF-E70C056081BD}"/>
              </a:ext>
            </a:extLst>
          </p:cNvPr>
          <p:cNvSpPr>
            <a:spLocks noGrp="1"/>
          </p:cNvSpPr>
          <p:nvPr>
            <p:ph type="title"/>
          </p:nvPr>
        </p:nvSpPr>
        <p:spPr>
          <a:xfrm>
            <a:off x="1531374" y="18255"/>
            <a:ext cx="9057968" cy="1325563"/>
          </a:xfrm>
        </p:spPr>
        <p:txBody>
          <a:bodyPr>
            <a:normAutofit fontScale="90000"/>
          </a:bodyPr>
          <a:lstStyle/>
          <a:p>
            <a:r>
              <a:rPr lang="en-150" sz="3200" b="1" dirty="0"/>
              <a:t>                                 Daily Life Example 2</a:t>
            </a:r>
            <a:br>
              <a:rPr lang="en-150" sz="3200" b="1" dirty="0"/>
            </a:br>
            <a:r>
              <a:rPr lang="en-150" sz="3200" b="1" dirty="0"/>
              <a:t>          Water had to be carried in goat skins from </a:t>
            </a:r>
            <a:br>
              <a:rPr lang="en-150" sz="3200" b="1" dirty="0"/>
            </a:br>
            <a:r>
              <a:rPr lang="en-150" sz="3200" b="1" dirty="0"/>
              <a:t>    the wells to the huts and to the newly planted palms.</a:t>
            </a:r>
            <a:endParaRPr lang="en-US" sz="3200" b="1" dirty="0"/>
          </a:p>
        </p:txBody>
      </p:sp>
      <p:pic>
        <p:nvPicPr>
          <p:cNvPr id="5" name="Θέση περιεχομένου 4">
            <a:extLst>
              <a:ext uri="{FF2B5EF4-FFF2-40B4-BE49-F238E27FC236}">
                <a16:creationId xmlns:a16="http://schemas.microsoft.com/office/drawing/2014/main" id="{E41EADED-288D-5DD4-DF81-01B697B964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68" y="1198759"/>
            <a:ext cx="6799006" cy="5640985"/>
          </a:xfrm>
        </p:spPr>
      </p:pic>
    </p:spTree>
    <p:extLst>
      <p:ext uri="{BB962C8B-B14F-4D97-AF65-F5344CB8AC3E}">
        <p14:creationId xmlns:p14="http://schemas.microsoft.com/office/powerpoint/2010/main" val="141083811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2137</Words>
  <Application>Microsoft Office PowerPoint</Application>
  <PresentationFormat>Ευρεία οθόνη</PresentationFormat>
  <Paragraphs>113</Paragraphs>
  <Slides>33</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33</vt:i4>
      </vt:variant>
    </vt:vector>
  </HeadingPairs>
  <TitlesOfParts>
    <vt:vector size="37" baseType="lpstr">
      <vt:lpstr>Arial</vt:lpstr>
      <vt:lpstr>Calibri</vt:lpstr>
      <vt:lpstr>Calibri Light</vt:lpstr>
      <vt:lpstr>Θέμα του Office</vt:lpstr>
      <vt:lpstr>Παρουσίαση του PowerPoint</vt:lpstr>
      <vt:lpstr>LECTURE</vt:lpstr>
      <vt:lpstr>   Sheikh Zayed Bin Sultan AL Nahyan    December 2nd 1971/birth of UAE  He was a wise man with a vision who changed the history, not only for his country, but also for every human being all over the World.  The values and respect he transmitted and was spread, is reflected throughout the Emirates region, but also to those people who understand the greatness of the values that all people should have </vt:lpstr>
      <vt:lpstr>                         7 EMIRATES UNITED: Abu Dhabi, Dubai, Sharjah, Ras Al Khaymah, Ajman,                     Umm Al Qaywayn and Fujirah</vt:lpstr>
      <vt:lpstr>  THE  7 LEADERS OF THE 7 UNITED EMIRATES </vt:lpstr>
      <vt:lpstr>Historical Context</vt:lpstr>
      <vt:lpstr>UAE dances are deeply rooted int the Bedouins culture, reflecting the history and the traditions of the Arabian Peninsula. These dances often tell stories from daily life, from battles and of course from Celebrations</vt:lpstr>
      <vt:lpstr>Daily Life example 1 10th May 1949, “travelling south from Magta’a. The 4  of the 7 camels were ridden by ladies and were being led by Bedu.</vt:lpstr>
      <vt:lpstr>                                 Daily Life Example 2           Water had to be carried in goat skins from      the wells to the huts and to the newly planted palms.</vt:lpstr>
      <vt:lpstr>Music in UAE dances </vt:lpstr>
      <vt:lpstr>                     Music in UAE dances  instruments of African origin were often played by entertainers at celebrations</vt:lpstr>
      <vt:lpstr>Music in UAE Dances</vt:lpstr>
      <vt:lpstr>                  Symbolisand Expression Dances in the UAE can be symbolic of tribal identity, social status, and communal unity. It's a way to express joy, hospitality, and solidarity among community members </vt:lpstr>
      <vt:lpstr>                  Symbolism and Expression Dance can be a Form of Expression and carry symbolic or Ceremonial connections</vt:lpstr>
      <vt:lpstr>Rhythm and Steps</vt:lpstr>
      <vt:lpstr>Rhythm and Steps </vt:lpstr>
      <vt:lpstr>Rhythm and Steps</vt:lpstr>
      <vt:lpstr>Rhythm and Steps</vt:lpstr>
      <vt:lpstr>MEN TRADITIONAL  COSTHUME 1</vt:lpstr>
      <vt:lpstr>Παρουσίαση του PowerPoint</vt:lpstr>
      <vt:lpstr>MEN TRADITIONAL COSTHUME 2</vt:lpstr>
      <vt:lpstr>KNIFE </vt:lpstr>
      <vt:lpstr>Παρουσίαση του PowerPoint</vt:lpstr>
      <vt:lpstr>WOMEN TRADITIONAL C0STHUME 1 </vt:lpstr>
      <vt:lpstr>WOMEN MAKING BASKETS </vt:lpstr>
      <vt:lpstr>WOMEN TRADITIONAL C0STHUME 2</vt:lpstr>
      <vt:lpstr>WOMEN TRADITIONAL COSTHUME 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Athanassiadou</dc:creator>
  <cp:lastModifiedBy>Maria Athanassiadou</cp:lastModifiedBy>
  <cp:revision>21</cp:revision>
  <dcterms:created xsi:type="dcterms:W3CDTF">2024-07-04T12:56:11Z</dcterms:created>
  <dcterms:modified xsi:type="dcterms:W3CDTF">2024-07-04T20:25:06Z</dcterms:modified>
</cp:coreProperties>
</file>