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57" r:id="rId4"/>
    <p:sldId id="258" r:id="rId5"/>
    <p:sldId id="260" r:id="rId6"/>
    <p:sldId id="263" r:id="rId7"/>
    <p:sldId id="261" r:id="rId8"/>
    <p:sldId id="262" r:id="rId9"/>
    <p:sldId id="272" r:id="rId10"/>
    <p:sldId id="273" r:id="rId11"/>
    <p:sldId id="264" r:id="rId12"/>
    <p:sldId id="265" r:id="rId13"/>
    <p:sldId id="266" r:id="rId14"/>
    <p:sldId id="274" r:id="rId15"/>
    <p:sldId id="269" r:id="rId16"/>
    <p:sldId id="275" r:id="rId17"/>
    <p:sldId id="270" r:id="rId18"/>
    <p:sldId id="259" r:id="rId19"/>
    <p:sldId id="278" r:id="rId20"/>
    <p:sldId id="279" r:id="rId21"/>
    <p:sldId id="271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D7C42-1A6C-4CB9-A1D4-58DBD5FACBD3}" v="859" dt="2024-07-02T12:23:33.279"/>
    <p1510:client id="{F0D62FBB-D1D7-4FFE-A65A-2D33BCB7C978}" v="2" dt="2024-07-02T12:58:27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32B5-3961-40E5-8142-A9A13D9836A1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E088B-55F4-48E3-83A4-1BFB64168A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632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088B-55F4-48E3-83A4-1BFB64168A18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261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3E89B-A17E-59DF-E66E-8CF952BBF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B36171-7DD5-870D-E35D-E59C64363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4DFFEDB-4FC6-33CC-18BB-DC7FE50E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63BAF30-1614-A593-2649-A9885750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AB874B8-CB1E-BA38-14E2-E84397A2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694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B57E1-3E6C-428A-DEE4-77252394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A9221E9-933F-F9C1-2332-3383965A3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11970E-1AE7-6A0A-F6D0-718D2D70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0FD001D-1541-F07E-13D3-4F2E584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DB72832-D7D6-056C-3CB2-00698A76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622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16C4F7B-34EB-D206-C776-871DF4784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B0235B2-5AEA-015E-3FFC-8D00A8CD5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B1C33D2-91FD-4E2D-57A0-9F89399AC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16841F9-B4C7-E92A-2544-BDE03DAF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B225CD1-B720-52F0-3926-AFA88465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352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1AD21-2F2A-B99C-1A3B-22E584F9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23437A-FE50-547B-325C-F49EEE3A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E8A18E-92A1-F5D9-16A1-04758B442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165817F-D004-504D-9D1A-9935B8F4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EE81FA7-F21B-D362-1F85-547834CE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782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AE734-60A0-DFB5-DAFE-1FF409F2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19D9D7-E581-E00B-4192-3694A881F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4DED8DD-DD94-DA86-9CD4-660F9D204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518FBBB-E3BF-4386-DA9A-DBF6B966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5A0850E-29C6-BDFB-85AA-164A26DA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510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179D9-25B3-9E1C-E3A4-B1CE43FD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D15953-0BDD-8DA9-FF47-1C3125196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CDC0814-B078-445E-D90C-7885987D5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02387F0-B019-D366-F869-572AE9A8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29D4F60-3698-E1FE-E5CC-C2240366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268B940-28B5-ABC6-3571-B7A4ED4B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147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1402D-6A38-8155-1F98-82B4C1B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25D713-A075-DCD7-834D-39AAAB064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AECFE6D-0F4D-8BAC-9D27-E5A9948E5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5361A79-689E-B7A7-1DE7-938C759B7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23F9414-258D-A0B9-F0CD-D7526B602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7A21CE8-642C-8646-5B36-742323A1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F265D8B-D1D0-642C-6482-92708660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DB4D4921-0758-41FC-30CE-0525AB33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173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76B75D-2343-8EDC-9E20-F10A22F7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8D251F6-C0ED-2EC0-BAC7-F4AB93C9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D3886A3-FAF5-2468-BA9A-A090875D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35ACE01-478F-4E11-F6DE-86C4F821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59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8844CE4-D5FE-D7A6-C656-3BB397A2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84D4605-7199-50BC-7091-D213CA30C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761C6D0-6CB2-E82B-0DA3-203FBF4C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17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C85A1-D704-6274-D467-1C31004D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EA4757-4620-450D-968D-CAB2C6D26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2E259D-17FD-B15F-6CFA-2D292FFED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7EC087F-2B30-2AF1-0928-B8376F27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A6CABFB-0B70-8BF5-235B-FF9088E2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2BEAC52-8ABB-FE25-AD09-659F0D92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809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03AB6-2D56-832A-672C-7903FE47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8929FB5-852D-EFBA-C2DD-A8AF7006B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61CDA7-91CA-26CE-7DE5-361FED491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F224EB3-4CA8-C8DE-9F88-18236E0A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F4344F9-BB80-6713-62A1-FABEB5EA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8CB8692-18F4-6018-1EF2-BA4E21E1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017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639205E-369C-71F2-ACEF-3BC45E97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3B2D3E-E3C4-07D9-D2D3-28D03D290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9FE552C-C0FB-8A33-9902-B51B7E2E1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3A8C3-70F8-43BC-A638-8A7BE013D01F}" type="datetimeFigureOut">
              <a:rPr lang="sk-SK" smtClean="0"/>
              <a:t>3. 7. 2024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82F8847-47AD-8CCC-9E7C-4EB42F769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D4F35F0-4E30-6906-28BE-25FF195FB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DFB2A-C73D-4114-9EDA-802DAADD12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772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vsmu.sk/htf/katedry-a-pracoviska/centrum-vyskumu-htf/zborniky-tanec-sk/" TargetMode="External"/><Relationship Id="rId7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11" Type="http://schemas.openxmlformats.org/officeDocument/2006/relationships/image" Target="../media/image2.pn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2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4" y="498530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sk-SK" sz="21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1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0" y="2322623"/>
            <a:ext cx="2884251" cy="290252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2353" y="1548883"/>
            <a:ext cx="6701226" cy="450668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en-US" b="1" dirty="0"/>
              <a:t>75th anniversary of the Academy of Performing Arts in Bratislava</a:t>
            </a:r>
            <a:r>
              <a:rPr lang="sk-SK" b="1" dirty="0"/>
              <a:t> 1949 -2024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en-US" b="1" dirty="0"/>
              <a:t>Projects of the Research Centre in Cooperation with the Dance Department </a:t>
            </a:r>
            <a:endParaRPr lang="sk-SK" b="1" dirty="0"/>
          </a:p>
          <a:p>
            <a:pPr marL="0" indent="0">
              <a:buNone/>
            </a:pPr>
            <a:r>
              <a:rPr lang="en-US" b="1" dirty="0"/>
              <a:t>of the Academy of Performing Arts in Bratislava since 2011</a:t>
            </a:r>
          </a:p>
          <a:p>
            <a:pPr marL="0"/>
            <a:endParaRPr lang="sk-SK" dirty="0"/>
          </a:p>
          <a:p>
            <a:pPr marL="0"/>
            <a:endParaRPr lang="en-US" dirty="0"/>
          </a:p>
          <a:p>
            <a:pPr marL="0" indent="0">
              <a:buNone/>
            </a:pPr>
            <a:r>
              <a:rPr lang="en-US" sz="2400" dirty="0"/>
              <a:t>Mgr. art. Ivica Liszkayová, PhD.</a:t>
            </a:r>
          </a:p>
          <a:p>
            <a:endParaRPr lang="en-US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35F8DD04-1D6B-04F6-2254-094381CFBBA9}"/>
              </a:ext>
            </a:extLst>
          </p:cNvPr>
          <p:cNvSpPr txBox="1"/>
          <p:nvPr/>
        </p:nvSpPr>
        <p:spPr>
          <a:xfrm>
            <a:off x="436125" y="1332740"/>
            <a:ext cx="19805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highlight>
                  <a:srgbClr val="FCFCFC"/>
                </a:highlight>
                <a:latin typeface="Open Sans" panose="020B0606030504020204" pitchFamily="34" charset="0"/>
              </a:rPr>
              <a:t>Supported using public funding by Slovak Arts Council</a:t>
            </a:r>
            <a:endParaRPr lang="sk-SK" dirty="0"/>
          </a:p>
        </p:txBody>
      </p:sp>
      <p:pic>
        <p:nvPicPr>
          <p:cNvPr id="11" name="Picture 2" descr="Logo | FPU">
            <a:extLst>
              <a:ext uri="{FF2B5EF4-FFF2-40B4-BE49-F238E27FC236}">
                <a16:creationId xmlns:a16="http://schemas.microsoft.com/office/drawing/2014/main" id="{9D7B4396-D8E0-1F55-C7E4-DE683233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22" y="0"/>
            <a:ext cx="140841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8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4" y="277344"/>
            <a:ext cx="9286717" cy="6415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Dance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Research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in 2. Project -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Dance congress – </a:t>
            </a:r>
            <a:r>
              <a:rPr lang="sk-SK" sz="2800" b="1" dirty="0">
                <a:latin typeface="+mn-lt"/>
              </a:rPr>
              <a:t>Tanec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.SK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(Dance.SK)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6884" y="1824093"/>
            <a:ext cx="7718330" cy="4037439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Obrázok 2" descr="Obrázok, na ktorom je vnútri, podlaha, osoba, scéna&#10;&#10;Automaticky generovaný popis">
            <a:extLst>
              <a:ext uri="{FF2B5EF4-FFF2-40B4-BE49-F238E27FC236}">
                <a16:creationId xmlns:a16="http://schemas.microsoft.com/office/drawing/2014/main" id="{45B11B34-1DD6-00BA-B2B9-D418AA506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6" y="1117400"/>
            <a:ext cx="7303325" cy="2684646"/>
          </a:xfrm>
          <a:prstGeom prst="rect">
            <a:avLst/>
          </a:prstGeom>
        </p:spPr>
      </p:pic>
      <p:pic>
        <p:nvPicPr>
          <p:cNvPr id="8" name="Obrázok 7" descr="Obrázok, na ktorom je podlaha, osoba, skupina, vnútri&#10;&#10;Automaticky generovaný popis">
            <a:extLst>
              <a:ext uri="{FF2B5EF4-FFF2-40B4-BE49-F238E27FC236}">
                <a16:creationId xmlns:a16="http://schemas.microsoft.com/office/drawing/2014/main" id="{406A07F0-94DE-7245-241C-585FF5BAE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49" y="3330341"/>
            <a:ext cx="4888845" cy="2829827"/>
          </a:xfrm>
          <a:prstGeom prst="rect">
            <a:avLst/>
          </a:prstGeom>
        </p:spPr>
      </p:pic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37A4EC35-1F59-4A1D-BA55-C4C52A7D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671" y="5861532"/>
            <a:ext cx="1344329" cy="9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2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610427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Dance congress –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Dance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.SK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2014 - 2024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0438" y="1597794"/>
            <a:ext cx="8272694" cy="4501001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 main topics of the congresses were: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2014 – Innovation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nd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reativity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 a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trategy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for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ustainable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evelopment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(34 contributions)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2015 – Personalities in the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rt of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(35 contributions)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2016/2017 – Graduates of the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epartment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heir </a:t>
            </a:r>
            <a:r>
              <a:rPr lang="sk-SK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ntribution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to the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evelopment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rt in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  	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Slovakia (36 contributions)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2017 (autumn) – Traditions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nnovative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rocesses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in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rt and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ducation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(22 contributions)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2018 – Modern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in Slovakia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b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efore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1989 (25 contributions)</a:t>
            </a:r>
            <a:endParaRPr lang="sk-SK" sz="20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2019 – Dance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rt –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onnecting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E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ducation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rtistic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ractice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in Slovakia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(23 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contributions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2021 – Development,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ignificance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ole of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ance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in the </a:t>
            </a:r>
            <a:r>
              <a:rPr lang="sk-SK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H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undred-year-old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istory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Ballet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heater</a:t>
            </a:r>
            <a:endParaRPr lang="sk-SK" sz="20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in Slovakia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(15 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contributions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2022 – Dance and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heory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with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pplication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to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rtistic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ractice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(15</a:t>
            </a:r>
            <a:r>
              <a:rPr lang="sk-SK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sk-SK" sz="2000" b="1" dirty="0" err="1">
                <a:ea typeface="Times New Roman" panose="02020603050405020304" pitchFamily="18" charset="0"/>
              </a:rPr>
              <a:t>contributions</a:t>
            </a:r>
            <a:r>
              <a:rPr lang="sk-SK" sz="2000" b="1" dirty="0">
                <a:ea typeface="Times New Roman" panose="02020603050405020304" pitchFamily="18" charset="0"/>
              </a:rPr>
              <a:t>)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2023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–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The importance of movement analysis in the theory and practice of dance </a:t>
            </a:r>
            <a:r>
              <a:rPr lang="en-US" sz="2000" b="1" dirty="0">
                <a:ea typeface="Times New Roman" panose="02020603050405020304" pitchFamily="18" charset="0"/>
              </a:rPr>
              <a:t>art</a:t>
            </a:r>
            <a:r>
              <a:rPr lang="sk-SK" sz="2000" b="1" dirty="0">
                <a:ea typeface="Times New Roman" panose="02020603050405020304" pitchFamily="18" charset="0"/>
              </a:rPr>
              <a:t> (17 </a:t>
            </a:r>
            <a:r>
              <a:rPr lang="sk-SK" sz="2000" b="1" dirty="0" err="1">
                <a:ea typeface="Times New Roman" panose="02020603050405020304" pitchFamily="18" charset="0"/>
              </a:rPr>
              <a:t>contributions</a:t>
            </a:r>
            <a:r>
              <a:rPr lang="sk-SK" sz="2000" b="1" dirty="0">
                <a:ea typeface="Times New Roman" panose="02020603050405020304" pitchFamily="18" charset="0"/>
              </a:rPr>
              <a:t>)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–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A decade for the mapping and development of dance art (2014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2024) and visions for the future</a:t>
            </a:r>
            <a:endParaRPr lang="sk-SK" sz="20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           in 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Research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Center  (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will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be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held</a:t>
            </a:r>
            <a: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14. and 15. of November 2024)</a:t>
            </a:r>
            <a:br>
              <a:rPr lang="sk-SK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endParaRPr lang="en-US" sz="20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F348FE53-8359-C693-5054-09AF27A5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132" y="5486400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1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610427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Proceedings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1485" y="639271"/>
            <a:ext cx="7573134" cy="17802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dirty="0">
                <a:hlinkClick r:id="rId3"/>
              </a:rPr>
              <a:t>https://www.vsmu.sk/htf/katedry-a-pracoviska/centrum-vyskumu-htf/zborniky-tanec-sk/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Zástupný objekt pre obsah 4">
            <a:extLst>
              <a:ext uri="{FF2B5EF4-FFF2-40B4-BE49-F238E27FC236}">
                <a16:creationId xmlns:a16="http://schemas.microsoft.com/office/drawing/2014/main" id="{745149F4-201B-B262-C0A9-C6AFF78405F1}"/>
              </a:ext>
            </a:extLst>
          </p:cNvPr>
          <p:cNvSpPr txBox="1">
            <a:spLocks/>
          </p:cNvSpPr>
          <p:nvPr/>
        </p:nvSpPr>
        <p:spPr>
          <a:xfrm>
            <a:off x="2309433" y="3000555"/>
            <a:ext cx="7573134" cy="358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01174E95-003A-EDD1-08AC-6650767BF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1" y="2586103"/>
            <a:ext cx="1555136" cy="220890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7E22419-4AC9-8903-749F-741001C16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70" y="2586104"/>
            <a:ext cx="1555136" cy="220890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E0852FB8-C9AA-6A47-2756-6DA348E82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06" y="2592922"/>
            <a:ext cx="1555136" cy="2195997"/>
          </a:xfrm>
          <a:prstGeom prst="rect">
            <a:avLst/>
          </a:prstGeom>
        </p:spPr>
      </p:pic>
      <p:pic>
        <p:nvPicPr>
          <p:cNvPr id="18" name="Obrázok 17" descr="Obrázok, na ktorom je mapa&#10;&#10;Automaticky generovaný popis">
            <a:extLst>
              <a:ext uri="{FF2B5EF4-FFF2-40B4-BE49-F238E27FC236}">
                <a16:creationId xmlns:a16="http://schemas.microsoft.com/office/drawing/2014/main" id="{7BD5F384-939E-B4E1-1135-EF4C64DF8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7" y="2596141"/>
            <a:ext cx="1555137" cy="2195997"/>
          </a:xfrm>
          <a:prstGeom prst="rect">
            <a:avLst/>
          </a:prstGeom>
        </p:spPr>
      </p:pic>
      <p:pic>
        <p:nvPicPr>
          <p:cNvPr id="20" name="Obrázok 19" descr="Obrázok, na ktorom je text, rastlina, snímka obrazovky&#10;&#10;Automaticky generovaný popis">
            <a:extLst>
              <a:ext uri="{FF2B5EF4-FFF2-40B4-BE49-F238E27FC236}">
                <a16:creationId xmlns:a16="http://schemas.microsoft.com/office/drawing/2014/main" id="{A4ABA0C2-E87F-59FA-8617-37295AC13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00" y="2596141"/>
            <a:ext cx="1555136" cy="2195997"/>
          </a:xfrm>
          <a:prstGeom prst="rect">
            <a:avLst/>
          </a:prstGeom>
        </p:spPr>
      </p:pic>
      <p:pic>
        <p:nvPicPr>
          <p:cNvPr id="22" name="Obrázok 21" descr="Obrázok, na ktorom je text&#10;&#10;Automaticky generovaný popis">
            <a:extLst>
              <a:ext uri="{FF2B5EF4-FFF2-40B4-BE49-F238E27FC236}">
                <a16:creationId xmlns:a16="http://schemas.microsoft.com/office/drawing/2014/main" id="{05988BA9-AE75-6532-2047-839E5372B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531" y="2592922"/>
            <a:ext cx="1555136" cy="2195273"/>
          </a:xfrm>
          <a:prstGeom prst="rect">
            <a:avLst/>
          </a:prstGeom>
        </p:spPr>
      </p:pic>
      <p:pic>
        <p:nvPicPr>
          <p:cNvPr id="24" name="Obrázok 23" descr="Obrázok, na ktorom je text&#10;&#10;Automaticky generovaný popis">
            <a:extLst>
              <a:ext uri="{FF2B5EF4-FFF2-40B4-BE49-F238E27FC236}">
                <a16:creationId xmlns:a16="http://schemas.microsoft.com/office/drawing/2014/main" id="{503CEBC7-D91B-EAA0-90AC-B35FEDF5DA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24" y="2596140"/>
            <a:ext cx="1535581" cy="2195998"/>
          </a:xfrm>
          <a:prstGeom prst="rect">
            <a:avLst/>
          </a:prstGeom>
        </p:spPr>
      </p:pic>
      <p:pic>
        <p:nvPicPr>
          <p:cNvPr id="3" name="Picture 2" descr="Logo | FPU">
            <a:extLst>
              <a:ext uri="{FF2B5EF4-FFF2-40B4-BE49-F238E27FC236}">
                <a16:creationId xmlns:a16="http://schemas.microsoft.com/office/drawing/2014/main" id="{A2F58348-0DAA-0285-FC56-A88B3623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160" y="5486400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8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29" y="498530"/>
            <a:ext cx="84336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3. Project -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Presentation of Academic Dance Art Abroad 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(2016, 2018)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1942" y="1824093"/>
            <a:ext cx="5883182" cy="4348107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 algn="l" fontAlgn="base">
              <a:buNone/>
            </a:pP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 fontAlgn="base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2016 and 2018, students and teachers were invited to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</a:p>
          <a:p>
            <a:pPr marL="0" indent="0" algn="l" fontAlgn="base">
              <a:buNone/>
            </a:pP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Classical Dance School in Moscow, </a:t>
            </a: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Anton Bruckner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Privatuniversität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Linz, </a:t>
            </a: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Magyar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Táncmuvészeti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Fóiskola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Budapest, </a:t>
            </a: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Vienna State Opera Ballet Academy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Skopje Dance Academy ESRA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University of Skopje, </a:t>
            </a: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Music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Arts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City of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Vienna.</a:t>
            </a:r>
          </a:p>
          <a:p>
            <a:pPr marL="0" indent="0" algn="l" fontAlgn="base">
              <a:buNone/>
            </a:pPr>
            <a:endParaRPr lang="sk-SK" sz="1800" b="1" dirty="0">
              <a:solidFill>
                <a:srgbClr val="000000"/>
              </a:solidFill>
            </a:endParaRPr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FB40602F-5E8D-CDE9-0B90-B6E63EE7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794" y="5486400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17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610427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Presentation of Academic Dance Art Abroad 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(2016, 2018)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2" name="Obrázok 1" descr="Obrázok, na ktorom je obloha, osoba, vonkajšie, zem&#10;&#10;Automaticky generovaný popis">
            <a:extLst>
              <a:ext uri="{FF2B5EF4-FFF2-40B4-BE49-F238E27FC236}">
                <a16:creationId xmlns:a16="http://schemas.microsoft.com/office/drawing/2014/main" id="{562078C6-B79D-EADA-C657-A18D2B4C1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1653988"/>
            <a:ext cx="3912261" cy="2934196"/>
          </a:xfrm>
          <a:prstGeom prst="rect">
            <a:avLst/>
          </a:prstGeom>
        </p:spPr>
      </p:pic>
      <p:pic>
        <p:nvPicPr>
          <p:cNvPr id="3" name="Obrázok 2" descr="Obrázok, na ktorom je osoba, pózujúci, skupina, stojaci&#10;&#10;Automaticky generovaný popis">
            <a:extLst>
              <a:ext uri="{FF2B5EF4-FFF2-40B4-BE49-F238E27FC236}">
                <a16:creationId xmlns:a16="http://schemas.microsoft.com/office/drawing/2014/main" id="{0D7E14FC-BB78-F61A-EB52-BA44A66CE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63" y="1918448"/>
            <a:ext cx="4345423" cy="3418886"/>
          </a:xfrm>
          <a:prstGeom prst="rect">
            <a:avLst/>
          </a:prstGeom>
        </p:spPr>
      </p:pic>
      <p:pic>
        <p:nvPicPr>
          <p:cNvPr id="5" name="Picture 2" descr="Logo | FPU">
            <a:extLst>
              <a:ext uri="{FF2B5EF4-FFF2-40B4-BE49-F238E27FC236}">
                <a16:creationId xmlns:a16="http://schemas.microsoft.com/office/drawing/2014/main" id="{EA535786-283F-6F0F-3B19-E9B50C04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160" y="5486400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0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1"/>
            <a:ext cx="9761977" cy="11207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dirty="0">
                <a:latin typeface="+mn-lt"/>
              </a:rPr>
              <a:t>4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 Project -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Festival of Dance Universities SHARE 2017, 2019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2022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and 2024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coordinated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by Miroslava Kovářová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8986" y="1619251"/>
            <a:ext cx="7882863" cy="4740218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en-US" dirty="0"/>
              <a:t>202</a:t>
            </a:r>
            <a:r>
              <a:rPr lang="sk-SK" dirty="0"/>
              <a:t>4 </a:t>
            </a:r>
            <a:r>
              <a:rPr lang="sk-SK" dirty="0" err="1"/>
              <a:t>participants</a:t>
            </a:r>
            <a:r>
              <a:rPr lang="sk-SK" dirty="0"/>
              <a:t>:</a:t>
            </a:r>
          </a:p>
          <a:p>
            <a:r>
              <a:rPr lang="en-US" dirty="0"/>
              <a:t>Dance Department of The Academy of Performing Arts, Bratislava (Slovakia) </a:t>
            </a:r>
          </a:p>
          <a:p>
            <a:r>
              <a:rPr lang="en-US" dirty="0"/>
              <a:t>Dance Department of University of </a:t>
            </a:r>
            <a:r>
              <a:rPr lang="en-US" dirty="0" err="1"/>
              <a:t>Goce</a:t>
            </a:r>
            <a:r>
              <a:rPr lang="en-US" dirty="0"/>
              <a:t> </a:t>
            </a:r>
            <a:r>
              <a:rPr lang="en-US" dirty="0" err="1"/>
              <a:t>Delchev</a:t>
            </a:r>
            <a:r>
              <a:rPr lang="sk-SK" dirty="0"/>
              <a:t>, Skopje</a:t>
            </a:r>
            <a:r>
              <a:rPr lang="en-US" dirty="0"/>
              <a:t> (North Macedonia)</a:t>
            </a:r>
          </a:p>
          <a:p>
            <a:r>
              <a:rPr lang="en-US" dirty="0"/>
              <a:t>Anton Bruckner </a:t>
            </a:r>
            <a:r>
              <a:rPr lang="en-US" dirty="0" err="1"/>
              <a:t>Privatuniversität</a:t>
            </a:r>
            <a:r>
              <a:rPr lang="en-US" dirty="0"/>
              <a:t>, Linz (Austria) </a:t>
            </a:r>
          </a:p>
          <a:p>
            <a:r>
              <a:rPr lang="sk-SK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Music</a:t>
            </a:r>
            <a:r>
              <a:rPr lang="sk-SK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sk-SK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Arts</a:t>
            </a:r>
            <a:r>
              <a:rPr lang="sk-SK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k-SK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</a:t>
            </a:r>
            <a:r>
              <a:rPr lang="sk-SK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</a:t>
            </a:r>
            <a:r>
              <a:rPr lang="sk-SK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sk-SK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City of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Vienna</a:t>
            </a:r>
            <a:r>
              <a:rPr lang="sk-SK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dirty="0"/>
              <a:t>(Austria) </a:t>
            </a:r>
          </a:p>
          <a:p>
            <a:r>
              <a:rPr lang="en-US" dirty="0"/>
              <a:t>Lithuanian Academy of Music and Theatre/Dance and Movement Department</a:t>
            </a:r>
            <a:r>
              <a:rPr lang="sk-SK" dirty="0"/>
              <a:t>, Vilnius</a:t>
            </a:r>
            <a:r>
              <a:rPr lang="en-US" dirty="0"/>
              <a:t> (Lithuania) </a:t>
            </a:r>
          </a:p>
          <a:p>
            <a:r>
              <a:rPr lang="en-US" dirty="0"/>
              <a:t>Dance</a:t>
            </a:r>
            <a:r>
              <a:rPr lang="sk-SK" dirty="0"/>
              <a:t> Department, </a:t>
            </a:r>
            <a:r>
              <a:rPr lang="sk-SK" dirty="0" err="1"/>
              <a:t>Academy</a:t>
            </a:r>
            <a:r>
              <a:rPr lang="sk-SK" dirty="0"/>
              <a:t> of </a:t>
            </a:r>
            <a:r>
              <a:rPr lang="sk-SK" dirty="0" err="1"/>
              <a:t>Performing</a:t>
            </a:r>
            <a:r>
              <a:rPr lang="sk-SK" dirty="0"/>
              <a:t> </a:t>
            </a:r>
            <a:r>
              <a:rPr lang="sk-SK" dirty="0" err="1"/>
              <a:t>Arts</a:t>
            </a:r>
            <a:r>
              <a:rPr lang="sk-SK" dirty="0"/>
              <a:t> in </a:t>
            </a:r>
            <a:r>
              <a:rPr lang="sk-SK" dirty="0" err="1"/>
              <a:t>Prague</a:t>
            </a:r>
            <a:r>
              <a:rPr lang="en-US" dirty="0"/>
              <a:t> (Czech Republic)</a:t>
            </a:r>
          </a:p>
          <a:p>
            <a:r>
              <a:rPr lang="en-US" dirty="0"/>
              <a:t>Duncan Center Conservatory, Prague (Czech Republic)</a:t>
            </a:r>
            <a:endParaRPr lang="sk-SK" dirty="0"/>
          </a:p>
          <a:p>
            <a:r>
              <a:rPr lang="sk-SK" dirty="0" err="1"/>
              <a:t>Budapest</a:t>
            </a:r>
            <a:r>
              <a:rPr lang="sk-SK" dirty="0"/>
              <a:t> </a:t>
            </a:r>
            <a:r>
              <a:rPr lang="sk-SK" dirty="0" err="1"/>
              <a:t>Circus</a:t>
            </a:r>
            <a:r>
              <a:rPr lang="sk-SK" dirty="0"/>
              <a:t> </a:t>
            </a:r>
            <a:r>
              <a:rPr lang="sk-SK" dirty="0" err="1"/>
              <a:t>Arts</a:t>
            </a:r>
            <a:r>
              <a:rPr lang="sk-SK" dirty="0"/>
              <a:t> and </a:t>
            </a:r>
            <a:r>
              <a:rPr lang="sk-SK" dirty="0" err="1"/>
              <a:t>Contemporary</a:t>
            </a:r>
            <a:r>
              <a:rPr lang="sk-SK" dirty="0"/>
              <a:t> Dance </a:t>
            </a:r>
            <a:r>
              <a:rPr lang="sk-SK" dirty="0" err="1"/>
              <a:t>College</a:t>
            </a:r>
            <a:r>
              <a:rPr lang="sk-SK" dirty="0"/>
              <a:t> (</a:t>
            </a:r>
            <a:r>
              <a:rPr lang="sk-SK" dirty="0" err="1"/>
              <a:t>Hungary</a:t>
            </a:r>
            <a:r>
              <a:rPr lang="sk-SK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1"/>
            <a:ext cx="9774677" cy="11207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Festival of Dance Universities SHARE 2017, 2019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2022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and 202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4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coordinated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by Miroslava Kovářová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Obrázok 16" descr="Obrázok, na ktorom je osoba, vnútri, dav&#10;&#10;Automaticky generovaný popis">
            <a:extLst>
              <a:ext uri="{FF2B5EF4-FFF2-40B4-BE49-F238E27FC236}">
                <a16:creationId xmlns:a16="http://schemas.microsoft.com/office/drawing/2014/main" id="{C4FF1D72-9E22-F309-99E9-718AB1C4A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15" y="2949633"/>
            <a:ext cx="3623896" cy="2416686"/>
          </a:xfrm>
          <a:prstGeom prst="rect">
            <a:avLst/>
          </a:prstGeom>
        </p:spPr>
      </p:pic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8" name="Obrázok 7" descr="Obrázok, na ktorom je podlaha, vnútri, okno, miestnosť&#10;&#10;Automaticky generovaný popis">
            <a:extLst>
              <a:ext uri="{FF2B5EF4-FFF2-40B4-BE49-F238E27FC236}">
                <a16:creationId xmlns:a16="http://schemas.microsoft.com/office/drawing/2014/main" id="{B739A234-7DD8-8565-A427-DD7CEE830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3" y="1619251"/>
            <a:ext cx="3623896" cy="2416686"/>
          </a:xfrm>
          <a:prstGeom prst="rect">
            <a:avLst/>
          </a:prstGeom>
        </p:spPr>
      </p:pic>
      <p:pic>
        <p:nvPicPr>
          <p:cNvPr id="13" name="Obrázok 12" descr="Obrázok, na ktorom je šport, tanečnica&#10;&#10;Automaticky generovaný popis">
            <a:extLst>
              <a:ext uri="{FF2B5EF4-FFF2-40B4-BE49-F238E27FC236}">
                <a16:creationId xmlns:a16="http://schemas.microsoft.com/office/drawing/2014/main" id="{C5C0A8A3-BF47-2D4C-7750-9F3F6AF2A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97" y="3245476"/>
            <a:ext cx="3623896" cy="2416686"/>
          </a:xfrm>
          <a:prstGeom prst="rect">
            <a:avLst/>
          </a:prstGeom>
        </p:spPr>
      </p:pic>
      <p:pic>
        <p:nvPicPr>
          <p:cNvPr id="10" name="Obrázok 9" descr="Obrázok, na ktorom je podlaha, osoba, vnútri, šport&#10;&#10;Automaticky generovaný popis">
            <a:extLst>
              <a:ext uri="{FF2B5EF4-FFF2-40B4-BE49-F238E27FC236}">
                <a16:creationId xmlns:a16="http://schemas.microsoft.com/office/drawing/2014/main" id="{8CBD0F22-FF88-F4D0-4183-BDFE5C0C7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57" y="1619251"/>
            <a:ext cx="3623896" cy="2416686"/>
          </a:xfrm>
          <a:prstGeom prst="rect">
            <a:avLst/>
          </a:prstGeom>
        </p:spPr>
      </p:pic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902661BF-8375-3F34-199F-61502E04E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67" y="5565352"/>
            <a:ext cx="1498333" cy="12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2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793952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5. Project -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Culture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and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Education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Funding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Agency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b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of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Ministry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of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Education</a:t>
            </a:r>
            <a:r>
              <a:rPr lang="sk-SK" sz="2800" b="1" dirty="0">
                <a:latin typeface="+mn-lt"/>
              </a:rPr>
              <a:t>, </a:t>
            </a:r>
            <a:r>
              <a:rPr lang="sk-SK" sz="2800" b="1" dirty="0" err="1">
                <a:latin typeface="+mn-lt"/>
              </a:rPr>
              <a:t>Science</a:t>
            </a:r>
            <a:r>
              <a:rPr lang="sk-SK" sz="2800" b="1" dirty="0">
                <a:latin typeface="+mn-lt"/>
              </a:rPr>
              <a:t>, </a:t>
            </a:r>
            <a:r>
              <a:rPr lang="sk-SK" sz="2800" b="1" dirty="0" err="1">
                <a:latin typeface="+mn-lt"/>
              </a:rPr>
              <a:t>Research</a:t>
            </a:r>
            <a:r>
              <a:rPr lang="sk-SK" sz="2800" b="1" dirty="0">
                <a:latin typeface="+mn-lt"/>
              </a:rPr>
              <a:t> and </a:t>
            </a:r>
            <a:r>
              <a:rPr lang="sk-SK" sz="2800" b="1" dirty="0" err="1">
                <a:latin typeface="+mn-lt"/>
              </a:rPr>
              <a:t>Sport</a:t>
            </a:r>
            <a:r>
              <a:rPr lang="sk-SK" sz="2800" b="1" dirty="0">
                <a:latin typeface="+mn-lt"/>
              </a:rPr>
              <a:t> of </a:t>
            </a:r>
            <a:r>
              <a:rPr lang="sk-SK" sz="2800" b="1" dirty="0" err="1">
                <a:latin typeface="+mn-lt"/>
              </a:rPr>
              <a:t>the</a:t>
            </a:r>
            <a:r>
              <a:rPr lang="sk-SK" sz="2800" b="1" dirty="0">
                <a:latin typeface="+mn-lt"/>
              </a:rPr>
              <a:t> Slovak </a:t>
            </a:r>
            <a:r>
              <a:rPr lang="sk-SK" sz="2800" b="1" dirty="0" err="1">
                <a:latin typeface="+mn-lt"/>
              </a:rPr>
              <a:t>Republic</a:t>
            </a:r>
            <a:r>
              <a:rPr lang="sk-SK" sz="2800" b="1" dirty="0">
                <a:latin typeface="+mn-lt"/>
              </a:rPr>
              <a:t> (KEGA):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8084" y="1824093"/>
            <a:ext cx="7317318" cy="4535377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u="sng" dirty="0">
                <a:effectLst/>
                <a:ea typeface="Times New Roman" panose="02020603050405020304" pitchFamily="18" charset="0"/>
              </a:rPr>
              <a:t>Ivica Liszkayová 2017 – 2019 </a:t>
            </a:r>
          </a:p>
          <a:p>
            <a:pPr marL="514350" indent="-285750">
              <a:lnSpc>
                <a:spcPct val="110000"/>
              </a:lnSpc>
              <a:spcBef>
                <a:spcPts val="0"/>
              </a:spcBef>
            </a:pPr>
            <a:r>
              <a:rPr lang="sk-S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Dance.SK 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congresses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symposia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artistic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performances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Evening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Art of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Department and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Ballet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Slovak 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National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Theatre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Marta Poláková 2018 – 2020  </a:t>
            </a:r>
          </a:p>
          <a:p>
            <a:pPr marL="514350" indent="-285750">
              <a:lnSpc>
                <a:spcPct val="15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Development of choreographic thinking in the process of </a:t>
            </a:r>
            <a:r>
              <a:rPr lang="sk-SK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education</a:t>
            </a:r>
            <a:endParaRPr lang="sk-SK" sz="1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Miroslava Kovářová 2020 – 2022  </a:t>
            </a:r>
          </a:p>
          <a:p>
            <a:pPr marL="514350" indent="-285750">
              <a:lnSpc>
                <a:spcPct val="15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 science – contemporary theoretical and methodological approaches to dance research</a:t>
            </a:r>
            <a:endParaRPr lang="sk-SK" sz="18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u="sng" dirty="0">
                <a:ea typeface="Times New Roman" panose="02020603050405020304" pitchFamily="18" charset="0"/>
              </a:rPr>
              <a:t>Kristián Kohút 2023 – 2025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700" b="1" dirty="0"/>
              <a:t>      </a:t>
            </a:r>
            <a:r>
              <a:rPr lang="en-US" sz="1700" b="1" dirty="0"/>
              <a:t>Slovak Choreographers and its works </a:t>
            </a:r>
            <a:endParaRPr lang="sk-SK" sz="17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sk-SK" sz="18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514350" indent="-285750">
              <a:lnSpc>
                <a:spcPct val="150000"/>
              </a:lnSpc>
              <a:spcBef>
                <a:spcPts val="0"/>
              </a:spcBef>
            </a:pPr>
            <a:endParaRPr lang="sk-SK" sz="18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sk-SK" sz="18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7805352" cy="1497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Possibilities of financial support that could be used for 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he Research Center in the years 2011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–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202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4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</a:t>
            </a:r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3764" y="2113103"/>
            <a:ext cx="6832742" cy="3941690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2011</a:t>
            </a:r>
            <a:r>
              <a:rPr lang="sk-SK" dirty="0"/>
              <a:t> </a:t>
            </a:r>
            <a:r>
              <a:rPr lang="en-US" dirty="0"/>
              <a:t>–</a:t>
            </a:r>
            <a:r>
              <a:rPr lang="sk-SK" dirty="0"/>
              <a:t> </a:t>
            </a:r>
            <a:r>
              <a:rPr lang="en-US" dirty="0"/>
              <a:t>2015 – The Ministry of Culture </a:t>
            </a:r>
            <a:endParaRPr lang="sk-SK"/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/>
              <a:t>of </a:t>
            </a:r>
            <a:r>
              <a:rPr lang="en-US" dirty="0"/>
              <a:t>the Slovak Republic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2016 –</a:t>
            </a:r>
            <a:r>
              <a:rPr lang="sk-SK" dirty="0"/>
              <a:t> </a:t>
            </a:r>
            <a:r>
              <a:rPr lang="en-US" dirty="0"/>
              <a:t>202</a:t>
            </a:r>
            <a:r>
              <a:rPr lang="sk-SK" dirty="0"/>
              <a:t>4</a:t>
            </a:r>
            <a:r>
              <a:rPr lang="en-US" dirty="0"/>
              <a:t> – The Fund for Art Support   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2017 – 202</a:t>
            </a:r>
            <a:r>
              <a:rPr lang="sk-SK" dirty="0"/>
              <a:t>4 – </a:t>
            </a:r>
            <a:r>
              <a:rPr lang="en-US" dirty="0"/>
              <a:t>The Ministry of Education, Science, Research and Sports</a:t>
            </a:r>
            <a:r>
              <a:rPr lang="sk-SK" dirty="0"/>
              <a:t> 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dirty="0"/>
              <a:t>of Slovak </a:t>
            </a:r>
            <a:r>
              <a:rPr lang="sk-SK" dirty="0" err="1"/>
              <a:t>Republic</a:t>
            </a:r>
            <a:endParaRPr lang="sk-SK" b="1" dirty="0"/>
          </a:p>
          <a:p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118C6048-94E7-BA91-EC02-96267D57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160" y="5503233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7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7805352" cy="1497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Possibilities of financial support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b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individual research and </a:t>
            </a:r>
            <a:b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travel mobilities abroad for congresses</a:t>
            </a:r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3764" y="2113103"/>
            <a:ext cx="7517314" cy="3031127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2016 –</a:t>
            </a:r>
            <a:r>
              <a:rPr lang="sk-SK" dirty="0"/>
              <a:t> </a:t>
            </a:r>
            <a:r>
              <a:rPr lang="en-US" dirty="0"/>
              <a:t>202</a:t>
            </a:r>
            <a:r>
              <a:rPr lang="sk-SK" dirty="0"/>
              <a:t>4</a:t>
            </a:r>
            <a:r>
              <a:rPr lang="en-US" dirty="0"/>
              <a:t> – The Fund for Art Support   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2017 – 202</a:t>
            </a:r>
            <a:r>
              <a:rPr lang="sk-SK" dirty="0"/>
              <a:t>4 – </a:t>
            </a:r>
            <a:r>
              <a:rPr lang="en-US" dirty="0"/>
              <a:t>The Ministry of Education, Science, Research and Sports</a:t>
            </a:r>
            <a:r>
              <a:rPr lang="sk-SK" dirty="0"/>
              <a:t> of Slovak </a:t>
            </a:r>
            <a:r>
              <a:rPr lang="sk-SK" dirty="0" err="1"/>
              <a:t>Republic</a:t>
            </a:r>
            <a:endParaRPr lang="sk-SK" b="1" dirty="0"/>
          </a:p>
          <a:p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118C6048-94E7-BA91-EC02-96267D57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160" y="5503233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9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1" name="Zástupný objekt pre obsah 4">
            <a:extLst>
              <a:ext uri="{FF2B5EF4-FFF2-40B4-BE49-F238E27FC236}">
                <a16:creationId xmlns:a16="http://schemas.microsoft.com/office/drawing/2014/main" id="{63034AB6-7EEE-CAC6-6704-09B773757C41}"/>
              </a:ext>
            </a:extLst>
          </p:cNvPr>
          <p:cNvSpPr txBox="1">
            <a:spLocks/>
          </p:cNvSpPr>
          <p:nvPr/>
        </p:nvSpPr>
        <p:spPr>
          <a:xfrm>
            <a:off x="2806890" y="2560990"/>
            <a:ext cx="5171040" cy="35294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Bratislava Castle - Wikipedia">
            <a:extLst>
              <a:ext uri="{FF2B5EF4-FFF2-40B4-BE49-F238E27FC236}">
                <a16:creationId xmlns:a16="http://schemas.microsoft.com/office/drawing/2014/main" id="{3C8A2487-A8AD-AE23-84D4-DED57A762D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0" y="2150745"/>
            <a:ext cx="3247472" cy="1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43ABF53B-E45F-F43A-71E1-A3DC9A2C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Slovakia, Bratislava,</a:t>
            </a:r>
            <a:b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Academy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of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Performing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Arts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</a:t>
            </a:r>
            <a:b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Music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and Dance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Faculty</a:t>
            </a:r>
            <a:endParaRPr lang="sk-SK" dirty="0"/>
          </a:p>
        </p:txBody>
      </p:sp>
      <p:pic>
        <p:nvPicPr>
          <p:cNvPr id="1030" name="Picture 6" descr="Vysoká škola múzických umení v Bratislave – Wikipédia">
            <a:extLst>
              <a:ext uri="{FF2B5EF4-FFF2-40B4-BE49-F238E27FC236}">
                <a16:creationId xmlns:a16="http://schemas.microsoft.com/office/drawing/2014/main" id="{540CECD5-79B9-4DA3-528A-272EF0F9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875" y="2534241"/>
            <a:ext cx="3173283" cy="18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ise core Split vysoká škola muzických umení Counterfeit Not complicated  Aspire">
            <a:extLst>
              <a:ext uri="{FF2B5EF4-FFF2-40B4-BE49-F238E27FC236}">
                <a16:creationId xmlns:a16="http://schemas.microsoft.com/office/drawing/2014/main" id="{358E3703-4382-5547-F306-EF46C53A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08" y="4683046"/>
            <a:ext cx="3299671" cy="17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uta | Opera Slovakia">
            <a:extLst>
              <a:ext uri="{FF2B5EF4-FFF2-40B4-BE49-F238E27FC236}">
                <a16:creationId xmlns:a16="http://schemas.microsoft.com/office/drawing/2014/main" id="{7157BEDF-A75B-9249-6B1C-F5074981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62" y="4208375"/>
            <a:ext cx="2877092" cy="188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A1A59910-9896-33AB-AECB-023DD1398423}"/>
              </a:ext>
            </a:extLst>
          </p:cNvPr>
          <p:cNvSpPr txBox="1"/>
          <p:nvPr/>
        </p:nvSpPr>
        <p:spPr>
          <a:xfrm>
            <a:off x="7918080" y="1594209"/>
            <a:ext cx="3068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1949 - </a:t>
            </a: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Establishment of the Academy of Performing Arts</a:t>
            </a:r>
            <a:endParaRPr lang="sk-SK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DF63DE69-3871-8BA0-F07F-A1E56D79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775" y="5517421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44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7805352" cy="1497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dirty="0">
                <a:latin typeface="+mn-lt"/>
              </a:rPr>
              <a:t>I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ndividual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research on the context of the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genesis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b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of modern dance in Slovakia </a:t>
            </a:r>
            <a:b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from the period 1970-1990</a:t>
            </a:r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3404" y="1894114"/>
            <a:ext cx="8841885" cy="4366727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201</a:t>
            </a:r>
            <a:r>
              <a:rPr lang="sk-SK" sz="2000" b="1" dirty="0"/>
              <a:t>7 </a:t>
            </a:r>
            <a:r>
              <a:rPr lang="sk-SK" sz="2000" dirty="0"/>
              <a:t>- </a:t>
            </a:r>
            <a:r>
              <a:rPr lang="en-US" sz="2000" b="1" dirty="0"/>
              <a:t>The beginnings of modern dance in Slovakia </a:t>
            </a:r>
            <a:r>
              <a:rPr lang="sk-SK" sz="2000" b="1" dirty="0"/>
              <a:t>  </a:t>
            </a:r>
            <a:r>
              <a:rPr lang="sk-SK" sz="2000" dirty="0"/>
              <a:t>		        </a:t>
            </a:r>
            <a:r>
              <a:rPr lang="sk-SK" sz="2000" dirty="0" err="1"/>
              <a:t>since</a:t>
            </a:r>
            <a:r>
              <a:rPr lang="sk-SK" sz="2000" dirty="0"/>
              <a:t> 	       1971</a:t>
            </a:r>
            <a:r>
              <a:rPr lang="en-US" sz="2000" dirty="0"/>
              <a:t>- non-professional activity</a:t>
            </a:r>
            <a:r>
              <a:rPr lang="sk-SK" sz="2000" dirty="0"/>
              <a:t> </a:t>
            </a:r>
            <a:r>
              <a:rPr lang="sk-SK" sz="2000" b="1" dirty="0"/>
              <a:t>Bratislava</a:t>
            </a:r>
            <a:r>
              <a:rPr lang="sk-SK" sz="2000" dirty="0"/>
              <a:t> </a:t>
            </a:r>
            <a:r>
              <a:rPr lang="sk-SK" sz="2000" dirty="0" err="1"/>
              <a:t>dance</a:t>
            </a:r>
            <a:r>
              <a:rPr lang="sk-SK" sz="2000" dirty="0"/>
              <a:t> </a:t>
            </a:r>
            <a:r>
              <a:rPr lang="sk-SK" sz="2000" dirty="0" err="1"/>
              <a:t>ensembles</a:t>
            </a:r>
            <a:r>
              <a:rPr lang="sk-SK" sz="2000" dirty="0"/>
              <a:t>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2400" dirty="0"/>
              <a:t>	      </a:t>
            </a:r>
            <a:r>
              <a:rPr lang="sk-SK" sz="2000" dirty="0"/>
              <a:t>EŠMFT, Alfa, </a:t>
            </a:r>
            <a:r>
              <a:rPr lang="sk-SK" sz="2000" dirty="0" err="1"/>
              <a:t>Bralen</a:t>
            </a:r>
            <a:r>
              <a:rPr lang="sk-SK" sz="2000" dirty="0"/>
              <a:t> Reflex, Allegro/</a:t>
            </a:r>
            <a:r>
              <a:rPr lang="sk-SK" sz="2000" dirty="0" err="1"/>
              <a:t>Prens</a:t>
            </a:r>
            <a:endParaRPr lang="sk-SK" sz="2000" dirty="0"/>
          </a:p>
          <a:p>
            <a:pPr marL="571500" indent="-342900">
              <a:lnSpc>
                <a:spcPct val="100000"/>
              </a:lnSpc>
              <a:spcBef>
                <a:spcPts val="0"/>
              </a:spcBef>
            </a:pPr>
            <a:r>
              <a:rPr lang="sk-SK" sz="2000" b="1" dirty="0"/>
              <a:t>2018</a:t>
            </a:r>
            <a:r>
              <a:rPr lang="en-US" sz="2000" dirty="0"/>
              <a:t> </a:t>
            </a:r>
            <a:r>
              <a:rPr lang="sk-SK" sz="2000" dirty="0"/>
              <a:t>- </a:t>
            </a:r>
            <a:r>
              <a:rPr lang="sk-SK" sz="2000" dirty="0" err="1"/>
              <a:t>Since</a:t>
            </a:r>
            <a:r>
              <a:rPr lang="sk-SK" sz="2000" dirty="0"/>
              <a:t> 1971</a:t>
            </a:r>
            <a:r>
              <a:rPr lang="en-US" sz="2000" dirty="0"/>
              <a:t>- non-professional activity dance groups </a:t>
            </a:r>
            <a:endParaRPr lang="sk-SK" sz="20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2000" b="1" dirty="0"/>
              <a:t>	       </a:t>
            </a:r>
            <a:r>
              <a:rPr lang="en-US" sz="2000" b="1" dirty="0"/>
              <a:t>outside the capital</a:t>
            </a:r>
            <a:r>
              <a:rPr lang="sk-SK" sz="2000" b="1" dirty="0"/>
              <a:t> city</a:t>
            </a:r>
          </a:p>
          <a:p>
            <a:pPr indent="228600">
              <a:lnSpc>
                <a:spcPct val="110000"/>
              </a:lnSpc>
              <a:spcBef>
                <a:spcPts val="0"/>
              </a:spcBef>
            </a:pPr>
            <a:r>
              <a:rPr lang="sk-SK" sz="2000" b="1" dirty="0"/>
              <a:t>  2023</a:t>
            </a:r>
            <a:r>
              <a:rPr lang="en-US" sz="2000" dirty="0"/>
              <a:t> </a:t>
            </a:r>
            <a:r>
              <a:rPr lang="sk-SK" sz="2000" dirty="0"/>
              <a:t>- T</a:t>
            </a:r>
            <a:r>
              <a:rPr lang="en-US" sz="2000" dirty="0"/>
              <a:t>he context of the </a:t>
            </a:r>
            <a:r>
              <a:rPr lang="sk-SK" sz="2000" dirty="0" err="1"/>
              <a:t>genesis</a:t>
            </a:r>
            <a:r>
              <a:rPr lang="sk-SK" sz="2000" dirty="0"/>
              <a:t> </a:t>
            </a:r>
            <a:r>
              <a:rPr lang="en-US" sz="2000" dirty="0"/>
              <a:t>of modern dance in Slovakia from the period </a:t>
            </a:r>
            <a:r>
              <a:rPr lang="sk-SK" sz="2000" dirty="0"/>
              <a:t>	       </a:t>
            </a:r>
            <a:r>
              <a:rPr lang="en-US" sz="2000" dirty="0"/>
              <a:t>1970-1990</a:t>
            </a:r>
            <a:r>
              <a:rPr lang="sk-SK" sz="2000" dirty="0"/>
              <a:t> </a:t>
            </a:r>
            <a:r>
              <a:rPr lang="en-US" sz="2000" dirty="0"/>
              <a:t>from the point of view of the political structure of the state</a:t>
            </a:r>
            <a:endParaRPr lang="sk-SK" sz="2000" dirty="0"/>
          </a:p>
          <a:p>
            <a:pPr marL="571500" indent="-342900">
              <a:lnSpc>
                <a:spcPct val="110000"/>
              </a:lnSpc>
              <a:spcBef>
                <a:spcPts val="0"/>
              </a:spcBef>
            </a:pPr>
            <a:r>
              <a:rPr lang="sk-SK" sz="2000" b="1" dirty="0"/>
              <a:t>2023</a:t>
            </a:r>
            <a:r>
              <a:rPr lang="sk-SK" sz="2000" dirty="0"/>
              <a:t> - </a:t>
            </a:r>
            <a:r>
              <a:rPr lang="en-US" sz="2000" dirty="0"/>
              <a:t>The most important figures for the development </a:t>
            </a:r>
            <a:endParaRPr lang="sk-SK" sz="2000" dirty="0"/>
          </a:p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k-SK" sz="2000" dirty="0"/>
              <a:t>                  </a:t>
            </a:r>
            <a:r>
              <a:rPr lang="en-US" sz="2000" dirty="0"/>
              <a:t>of </a:t>
            </a:r>
            <a:r>
              <a:rPr lang="sk-SK" sz="2000" dirty="0"/>
              <a:t> </a:t>
            </a:r>
            <a:r>
              <a:rPr lang="en-US" sz="2000" dirty="0"/>
              <a:t>modern dance and their artistic and research activities</a:t>
            </a:r>
            <a:endParaRPr lang="sk-SK" sz="2000" dirty="0"/>
          </a:p>
          <a:p>
            <a:pPr marL="571500" indent="-342900">
              <a:lnSpc>
                <a:spcPct val="110000"/>
              </a:lnSpc>
              <a:spcBef>
                <a:spcPts val="0"/>
              </a:spcBef>
            </a:pPr>
            <a:r>
              <a:rPr lang="sk-SK" sz="2000" b="1" dirty="0"/>
              <a:t>2024 - </a:t>
            </a:r>
            <a:r>
              <a:rPr lang="sk-SK" sz="2000" dirty="0"/>
              <a:t>S</a:t>
            </a:r>
            <a:r>
              <a:rPr lang="en-US" sz="2000" dirty="0" err="1"/>
              <a:t>upport</a:t>
            </a:r>
            <a:r>
              <a:rPr lang="en-US" sz="2000" dirty="0"/>
              <a:t> for participation in the 61st World Congress in Athens </a:t>
            </a:r>
            <a:endParaRPr lang="sk-SK" sz="2000" dirty="0"/>
          </a:p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k-SK" sz="2000" dirty="0"/>
              <a:t>	       </a:t>
            </a:r>
            <a:r>
              <a:rPr lang="en-US" sz="2000" dirty="0"/>
              <a:t>and to present research in the institution as well as individually</a:t>
            </a:r>
            <a:endParaRPr lang="sk-SK" sz="2000" dirty="0"/>
          </a:p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118C6048-94E7-BA91-EC02-96267D57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89" y="5822302"/>
            <a:ext cx="1306710" cy="10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3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DA06B8-96E4-0B6F-847D-1111FC14D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5200" y="1253331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 algn="ctr">
              <a:buNone/>
            </a:pPr>
            <a:r>
              <a:rPr lang="sk-SK" b="1" dirty="0" err="1"/>
              <a:t>Thank</a:t>
            </a:r>
            <a:r>
              <a:rPr lang="sk-SK" b="1" dirty="0"/>
              <a:t> </a:t>
            </a:r>
            <a:r>
              <a:rPr lang="sk-SK" b="1" dirty="0" err="1"/>
              <a:t>you</a:t>
            </a:r>
            <a:r>
              <a:rPr lang="sk-SK" b="1" dirty="0"/>
              <a:t> </a:t>
            </a:r>
            <a:r>
              <a:rPr lang="sk-SK" b="1" dirty="0" err="1"/>
              <a:t>for</a:t>
            </a:r>
            <a:r>
              <a:rPr lang="sk-SK" b="1" dirty="0"/>
              <a:t> </a:t>
            </a:r>
            <a:r>
              <a:rPr lang="sk-SK" b="1" dirty="0" err="1"/>
              <a:t>your</a:t>
            </a:r>
            <a:r>
              <a:rPr lang="sk-SK" b="1" dirty="0"/>
              <a:t> </a:t>
            </a:r>
            <a:r>
              <a:rPr lang="sk-SK" b="1" dirty="0" err="1"/>
              <a:t>attention</a:t>
            </a:r>
            <a:r>
              <a:rPr lang="sk-SK" b="1" dirty="0"/>
              <a:t>.</a:t>
            </a:r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4846BE65-8C57-080E-6B1F-4F3B2F881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99" y="5378672"/>
            <a:ext cx="1599840" cy="12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3C2CC305-9A7D-1C5D-EA45-D5B71B2CD460}"/>
              </a:ext>
            </a:extLst>
          </p:cNvPr>
          <p:cNvSpPr txBox="1"/>
          <p:nvPr/>
        </p:nvSpPr>
        <p:spPr>
          <a:xfrm>
            <a:off x="3722913" y="4384496"/>
            <a:ext cx="55237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b="0" i="0" dirty="0">
              <a:effectLst/>
              <a:highlight>
                <a:srgbClr val="FCFCFC"/>
              </a:highlight>
              <a:latin typeface="Open Sans" panose="020B0606030504020204" pitchFamily="34" charset="0"/>
            </a:endParaRPr>
          </a:p>
          <a:p>
            <a:endParaRPr lang="sk-SK" dirty="0">
              <a:highlight>
                <a:srgbClr val="FCFCFC"/>
              </a:highlight>
              <a:latin typeface="Open Sans" panose="020B0606030504020204" pitchFamily="34" charset="0"/>
            </a:endParaRPr>
          </a:p>
          <a:p>
            <a:endParaRPr lang="sk-SK" b="0" i="0" dirty="0">
              <a:effectLst/>
              <a:highlight>
                <a:srgbClr val="FCFCFC"/>
              </a:highlight>
              <a:latin typeface="Open Sans" panose="020B0606030504020204" pitchFamily="34" charset="0"/>
            </a:endParaRPr>
          </a:p>
          <a:p>
            <a:endParaRPr lang="sk-SK" dirty="0">
              <a:highlight>
                <a:srgbClr val="FCFCFC"/>
              </a:highlight>
              <a:latin typeface="Open Sans" panose="020B0606030504020204" pitchFamily="34" charset="0"/>
            </a:endParaRPr>
          </a:p>
          <a:p>
            <a:endParaRPr lang="sk-SK" b="0" i="0" dirty="0">
              <a:effectLst/>
              <a:highlight>
                <a:srgbClr val="FCFCFC"/>
              </a:highlight>
              <a:latin typeface="Open Sans" panose="020B0606030504020204" pitchFamily="34" charset="0"/>
            </a:endParaRPr>
          </a:p>
          <a:p>
            <a:r>
              <a:rPr lang="en-US" b="0" i="0" dirty="0">
                <a:effectLst/>
                <a:highlight>
                  <a:srgbClr val="FCFCFC"/>
                </a:highlight>
                <a:latin typeface="Open Sans" panose="020B0606030504020204" pitchFamily="34" charset="0"/>
              </a:rPr>
              <a:t>Supported using public</a:t>
            </a:r>
            <a:r>
              <a:rPr lang="sk-SK" dirty="0">
                <a:highlight>
                  <a:srgbClr val="FCFCFC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>
                <a:effectLst/>
                <a:highlight>
                  <a:srgbClr val="FCFCFC"/>
                </a:highlight>
                <a:latin typeface="Open Sans" panose="020B0606030504020204" pitchFamily="34" charset="0"/>
              </a:rPr>
              <a:t>funding </a:t>
            </a:r>
            <a:endParaRPr lang="sk-SK" b="0" i="0" dirty="0">
              <a:effectLst/>
              <a:highlight>
                <a:srgbClr val="FCFCFC"/>
              </a:highlight>
              <a:latin typeface="Open Sans" panose="020B0606030504020204" pitchFamily="34" charset="0"/>
            </a:endParaRPr>
          </a:p>
          <a:p>
            <a:r>
              <a:rPr lang="en-US" b="0" i="0" dirty="0">
                <a:effectLst/>
                <a:highlight>
                  <a:srgbClr val="FCFCFC"/>
                </a:highlight>
                <a:latin typeface="Open Sans" panose="020B0606030504020204" pitchFamily="34" charset="0"/>
              </a:rPr>
              <a:t>by Slovak Arts Council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07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641552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Why was I interested in starting research in dance art?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0200" y="1564151"/>
            <a:ext cx="7426827" cy="4823755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1949 - </a:t>
            </a:r>
            <a:r>
              <a:rPr lang="en-US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Establishment of the Academy of Performing Arts</a:t>
            </a:r>
            <a:endParaRPr lang="sk-SK" sz="1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1951 - </a:t>
            </a:r>
            <a:r>
              <a:rPr lang="en-US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Establishment of the Dance</a:t>
            </a:r>
            <a:r>
              <a:rPr lang="sk-SK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Department</a:t>
            </a:r>
            <a:endParaRPr lang="sk-SK" sz="1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1955 - </a:t>
            </a:r>
            <a:r>
              <a:rPr lang="en-US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the first graduates of the</a:t>
            </a:r>
            <a:r>
              <a:rPr lang="sk-SK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Dance D</a:t>
            </a:r>
            <a:r>
              <a:rPr lang="en-US" sz="18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epartment</a:t>
            </a:r>
            <a:r>
              <a:rPr lang="en-US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sk-SK" sz="1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   </a:t>
            </a:r>
            <a:r>
              <a:rPr lang="en-US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professionals in dance art in Slovakia</a:t>
            </a:r>
            <a:endParaRPr lang="sk-SK" sz="1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1981 -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1985 – 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my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studies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dance pedagogy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1986 –</a:t>
            </a:r>
            <a:r>
              <a:rPr lang="sk-S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1987 worked in the Research and Recording </a:t>
            </a:r>
            <a:r>
              <a:rPr lang="sk-S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Centre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The Academy of Performing Arts Bratislava, Slovakia (VŠMU)</a:t>
            </a:r>
            <a:endParaRPr lang="sk-SK" sz="1800" b="1" dirty="0"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1999 – 2016 taught at the Dance Conservatory of E. </a:t>
            </a:r>
            <a:r>
              <a:rPr lang="en-GB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Jaczová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in Bratislava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2008 graduated 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PhD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at Consta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nt</a:t>
            </a:r>
            <a:r>
              <a:rPr lang="en-GB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ine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the Philosopher University in Nitra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b="1" dirty="0">
                <a:ea typeface="Times New Roman" panose="02020603050405020304" pitchFamily="18" charset="0"/>
              </a:rPr>
              <a:t>2000 - E</a:t>
            </a:r>
            <a:r>
              <a:rPr lang="en-US" sz="1800" b="1" dirty="0" err="1">
                <a:ea typeface="Times New Roman" panose="02020603050405020304" pitchFamily="18" charset="0"/>
              </a:rPr>
              <a:t>stablishment</a:t>
            </a:r>
            <a:r>
              <a:rPr lang="en-US" sz="1800" b="1" dirty="0">
                <a:ea typeface="Times New Roman" panose="02020603050405020304" pitchFamily="18" charset="0"/>
              </a:rPr>
              <a:t> of a </a:t>
            </a:r>
            <a:r>
              <a:rPr lang="sk-SK" sz="1800" b="1" dirty="0">
                <a:ea typeface="Times New Roman" panose="02020603050405020304" pitchFamily="18" charset="0"/>
              </a:rPr>
              <a:t>R</a:t>
            </a:r>
            <a:r>
              <a:rPr lang="en-US" sz="1800" b="1" dirty="0" err="1">
                <a:ea typeface="Times New Roman" panose="02020603050405020304" pitchFamily="18" charset="0"/>
              </a:rPr>
              <a:t>esearch</a:t>
            </a:r>
            <a:r>
              <a:rPr lang="en-US" sz="1800" b="1" dirty="0">
                <a:ea typeface="Times New Roman" panose="02020603050405020304" pitchFamily="18" charset="0"/>
              </a:rPr>
              <a:t> center</a:t>
            </a:r>
            <a:r>
              <a:rPr lang="sk-SK" sz="1800" b="1" dirty="0">
                <a:ea typeface="Times New Roman" panose="02020603050405020304" pitchFamily="18" charset="0"/>
              </a:rPr>
              <a:t> of </a:t>
            </a:r>
            <a:r>
              <a:rPr lang="sk-SK" sz="1800" b="1" dirty="0" err="1">
                <a:ea typeface="Times New Roman" panose="02020603050405020304" pitchFamily="18" charset="0"/>
              </a:rPr>
              <a:t>Music</a:t>
            </a:r>
            <a:r>
              <a:rPr lang="sk-SK" sz="1800" b="1" dirty="0">
                <a:ea typeface="Times New Roman" panose="02020603050405020304" pitchFamily="18" charset="0"/>
              </a:rPr>
              <a:t> and Dance Fakulty </a:t>
            </a:r>
            <a:r>
              <a:rPr lang="sk-SK" sz="1800" b="1" dirty="0" err="1">
                <a:ea typeface="Times New Roman" panose="02020603050405020304" pitchFamily="18" charset="0"/>
              </a:rPr>
              <a:t>only</a:t>
            </a:r>
            <a:r>
              <a:rPr lang="sk-SK" sz="1800" b="1" dirty="0"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a typeface="Times New Roman" panose="02020603050405020304" pitchFamily="18" charset="0"/>
              </a:rPr>
              <a:t>for</a:t>
            </a:r>
            <a:r>
              <a:rPr lang="sk-SK" sz="1800" b="1" dirty="0"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a typeface="Times New Roman" panose="02020603050405020304" pitchFamily="18" charset="0"/>
              </a:rPr>
              <a:t>music</a:t>
            </a:r>
            <a:r>
              <a:rPr lang="sk-SK" sz="1800" b="1" dirty="0"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a typeface="Times New Roman" panose="02020603050405020304" pitchFamily="18" charset="0"/>
              </a:rPr>
              <a:t>research</a:t>
            </a:r>
            <a:endParaRPr lang="sk-SK" sz="1800" b="1" dirty="0">
              <a:solidFill>
                <a:srgbClr val="000000"/>
              </a:solidFill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b="1" dirty="0">
                <a:solidFill>
                  <a:srgbClr val="000000"/>
                </a:solidFill>
              </a:rPr>
              <a:t>2011 </a:t>
            </a:r>
            <a:r>
              <a:rPr lang="en-GB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Research 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Centre </a:t>
            </a:r>
            <a:r>
              <a:rPr lang="sk-SK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Academy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of </a:t>
            </a:r>
            <a:r>
              <a:rPr lang="sk-SK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Performing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sk-SK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Arts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My beginning of work for</a:t>
            </a:r>
            <a:r>
              <a:rPr lang="sk-SK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Dance </a:t>
            </a:r>
            <a:r>
              <a:rPr lang="sk-SK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Research</a:t>
            </a:r>
            <a:endParaRPr lang="sk-SK" sz="2000" b="1" dirty="0"/>
          </a:p>
          <a:p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3CB105E1-24B3-9EEF-59D0-6A2B4F60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775" y="5517421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618804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In 2011</a:t>
            </a:r>
            <a:r>
              <a:rPr lang="sk-SK" sz="2800" b="1" dirty="0">
                <a:latin typeface="+mn-lt"/>
              </a:rPr>
              <a:t> 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had an intention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to: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0144" y="1984442"/>
            <a:ext cx="6035497" cy="3941692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start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theoretical research in the field of dance in Slovakia (past, present, new trends in the world)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develop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lifelong education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system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for former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Department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graduates (theoretical lectures, practical seminars, written outputs)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organize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congress of dance 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art</a:t>
            </a:r>
            <a:endParaRPr lang="en-US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make dance art visible</a:t>
            </a:r>
          </a:p>
          <a:p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DFC4F931-9355-2289-56CA-181CA49B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775" y="5517421"/>
            <a:ext cx="1599840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734674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projects that I started to develop are currently repeated </a:t>
            </a:r>
            <a:r>
              <a:rPr lang="sk-SK" sz="2800" b="1" dirty="0" err="1">
                <a:latin typeface="+mn-lt"/>
              </a:rPr>
              <a:t>periodically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7212" y="2166263"/>
            <a:ext cx="8998515" cy="3305949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Theoretical </a:t>
            </a:r>
            <a:r>
              <a:rPr lang="sk-SK" dirty="0" err="1"/>
              <a:t>Analyses</a:t>
            </a:r>
            <a:r>
              <a:rPr lang="sk-SK" dirty="0"/>
              <a:t> </a:t>
            </a:r>
            <a:r>
              <a:rPr lang="en-US" dirty="0"/>
              <a:t>in </a:t>
            </a:r>
            <a:r>
              <a:rPr lang="sk-SK" dirty="0"/>
              <a:t>D</a:t>
            </a:r>
            <a:r>
              <a:rPr lang="en-US" dirty="0" err="1"/>
              <a:t>ance</a:t>
            </a:r>
            <a:r>
              <a:rPr lang="en-US" dirty="0"/>
              <a:t> </a:t>
            </a:r>
            <a:r>
              <a:rPr lang="sk-SK" dirty="0"/>
              <a:t>A</a:t>
            </a:r>
            <a:r>
              <a:rPr lang="en-US" dirty="0"/>
              <a:t>rt (2011 –</a:t>
            </a:r>
            <a:r>
              <a:rPr lang="sk-SK" dirty="0"/>
              <a:t> </a:t>
            </a:r>
            <a:r>
              <a:rPr lang="en-US" dirty="0"/>
              <a:t>202</a:t>
            </a:r>
            <a:r>
              <a:rPr lang="sk-SK" dirty="0"/>
              <a:t>4</a:t>
            </a:r>
            <a:r>
              <a:rPr lang="en-US" dirty="0"/>
              <a:t>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Dance Congress </a:t>
            </a:r>
            <a:r>
              <a:rPr lang="sk-SK" dirty="0"/>
              <a:t>– </a:t>
            </a:r>
            <a:r>
              <a:rPr lang="en-US" dirty="0"/>
              <a:t>Tanec.SK</a:t>
            </a:r>
            <a:r>
              <a:rPr lang="sk-SK" dirty="0"/>
              <a:t> </a:t>
            </a:r>
            <a:r>
              <a:rPr lang="en-US" dirty="0"/>
              <a:t>(2014 –</a:t>
            </a:r>
            <a:r>
              <a:rPr lang="sk-SK" dirty="0"/>
              <a:t> </a:t>
            </a:r>
            <a:r>
              <a:rPr lang="en-US" dirty="0"/>
              <a:t>202</a:t>
            </a:r>
            <a:r>
              <a:rPr lang="sk-SK" dirty="0"/>
              <a:t>4</a:t>
            </a:r>
            <a:r>
              <a:rPr lang="en-US" dirty="0"/>
              <a:t>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University </a:t>
            </a:r>
            <a:r>
              <a:rPr lang="sk-SK" dirty="0"/>
              <a:t>D</a:t>
            </a:r>
            <a:r>
              <a:rPr lang="en-US" dirty="0" err="1"/>
              <a:t>ance</a:t>
            </a:r>
            <a:r>
              <a:rPr lang="en-US" dirty="0"/>
              <a:t> </a:t>
            </a:r>
            <a:r>
              <a:rPr lang="sk-SK" dirty="0"/>
              <a:t>A</a:t>
            </a:r>
            <a:r>
              <a:rPr lang="en-US" dirty="0"/>
              <a:t>rt </a:t>
            </a:r>
            <a:r>
              <a:rPr lang="sk-SK" dirty="0"/>
              <a:t>P</a:t>
            </a:r>
            <a:r>
              <a:rPr lang="en-US" dirty="0" err="1"/>
              <a:t>resentations</a:t>
            </a:r>
            <a:r>
              <a:rPr lang="en-US" dirty="0"/>
              <a:t> </a:t>
            </a:r>
            <a:r>
              <a:rPr lang="sk-SK" dirty="0"/>
              <a:t>A</a:t>
            </a:r>
            <a:r>
              <a:rPr lang="en-US" dirty="0"/>
              <a:t>broad (2016</a:t>
            </a:r>
            <a:r>
              <a:rPr lang="sk-SK" dirty="0"/>
              <a:t>,</a:t>
            </a:r>
            <a:r>
              <a:rPr lang="en-US" dirty="0"/>
              <a:t> 2018)</a:t>
            </a:r>
            <a:endParaRPr lang="sk-SK" dirty="0"/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dirty="0"/>
              <a:t>KEGA - </a:t>
            </a:r>
            <a:r>
              <a:rPr lang="en-US" dirty="0"/>
              <a:t>Cultural and educational grant agency,</a:t>
            </a:r>
            <a:r>
              <a:rPr lang="sk-SK" dirty="0"/>
              <a:t> (2017 – 2024)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dirty="0"/>
              <a:t>    </a:t>
            </a:r>
            <a:r>
              <a:rPr lang="en-US" dirty="0"/>
              <a:t>Ministry of Education, Science, Research and Sports </a:t>
            </a:r>
            <a:endParaRPr lang="sk-SK" dirty="0"/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dirty="0"/>
              <a:t>    </a:t>
            </a:r>
            <a:r>
              <a:rPr lang="en-US" dirty="0"/>
              <a:t>of the Slovak Republic</a:t>
            </a:r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D3D5763C-9707-FE7C-2660-A5EC35FF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775" y="5517422"/>
            <a:ext cx="1599840" cy="13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4" y="498530"/>
            <a:ext cx="771832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Outputs from workshops in the magazine TEMPO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3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FD5607F4-C6CB-1307-CCC9-A4B744712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95" y="1824093"/>
            <a:ext cx="1491764" cy="2131195"/>
          </a:xfrm>
          <a:prstGeom prst="rect">
            <a:avLst/>
          </a:prstGeom>
        </p:spPr>
      </p:pic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21374ADB-AAB4-55E3-28A2-7AF08E283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83" y="1824093"/>
            <a:ext cx="1491764" cy="213119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0A1EE884-F484-CA65-B903-43A244090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50" y="4114619"/>
            <a:ext cx="1491764" cy="213119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3D9B1C1F-1225-CBF3-6E8B-77B15FF47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18" y="4114619"/>
            <a:ext cx="1512694" cy="2131195"/>
          </a:xfrm>
          <a:prstGeom prst="rect">
            <a:avLst/>
          </a:prstGeom>
        </p:spPr>
      </p:pic>
      <p:pic>
        <p:nvPicPr>
          <p:cNvPr id="17" name="Obrázok 16" descr="Obrázok, na ktorom je text, elektronika&#10;&#10;Automaticky generovaný popis">
            <a:extLst>
              <a:ext uri="{FF2B5EF4-FFF2-40B4-BE49-F238E27FC236}">
                <a16:creationId xmlns:a16="http://schemas.microsoft.com/office/drawing/2014/main" id="{DB1CDC0C-E2CD-2A8E-32DE-D3F9783F8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36" y="1824093"/>
            <a:ext cx="1491764" cy="2131195"/>
          </a:xfrm>
          <a:prstGeom prst="rect">
            <a:avLst/>
          </a:prstGeom>
        </p:spPr>
      </p:pic>
      <p:pic>
        <p:nvPicPr>
          <p:cNvPr id="19" name="Obrázok 18" descr="Obrázok, na ktorom je text&#10;&#10;Automaticky generovaný popis">
            <a:extLst>
              <a:ext uri="{FF2B5EF4-FFF2-40B4-BE49-F238E27FC236}">
                <a16:creationId xmlns:a16="http://schemas.microsoft.com/office/drawing/2014/main" id="{3FC378FE-08AB-3B49-B3B3-6387213EA7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80" y="1824093"/>
            <a:ext cx="1491764" cy="2131195"/>
          </a:xfrm>
          <a:prstGeom prst="rect">
            <a:avLst/>
          </a:prstGeom>
        </p:spPr>
      </p:pic>
      <p:pic>
        <p:nvPicPr>
          <p:cNvPr id="21" name="Obrázok 20" descr="Obrázok, na ktorom je biela tabuľa&#10;&#10;Automaticky generovaný popis">
            <a:extLst>
              <a:ext uri="{FF2B5EF4-FFF2-40B4-BE49-F238E27FC236}">
                <a16:creationId xmlns:a16="http://schemas.microsoft.com/office/drawing/2014/main" id="{0D7FCE60-9870-50F5-7CCE-A322BB944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32" y="4114619"/>
            <a:ext cx="1510528" cy="2131195"/>
          </a:xfrm>
          <a:prstGeom prst="rect">
            <a:avLst/>
          </a:prstGeom>
        </p:spPr>
      </p:pic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C2903A92-FA7F-6B37-0D65-6BC79ADA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155" y="5458479"/>
            <a:ext cx="1764845" cy="13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8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938738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Dance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Research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in 1. Project -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Theoretical 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nalyses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in 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ance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rt: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2863" y="1557007"/>
            <a:ext cx="7799424" cy="4823755"/>
          </a:xfrm>
          <a:ln w="158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offered an opportunity for students, doctoral students, and teachers of </a:t>
            </a:r>
            <a:r>
              <a:rPr lang="sk-SK" dirty="0" err="1"/>
              <a:t>Dance</a:t>
            </a:r>
            <a:r>
              <a:rPr lang="sk-SK" dirty="0"/>
              <a:t> Department</a:t>
            </a:r>
            <a:r>
              <a:rPr lang="en-US" dirty="0"/>
              <a:t>, through seminars and creative workshops, to get to know the principles and methods of evaluating artistic dance works from an artistic-scientific point of view</a:t>
            </a:r>
            <a:r>
              <a:rPr lang="sk-SK" dirty="0"/>
              <a:t>,</a:t>
            </a:r>
            <a:endParaRPr lang="en-US" dirty="0"/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invited pedagogues from universities</a:t>
            </a:r>
            <a:r>
              <a:rPr lang="sk-SK" dirty="0"/>
              <a:t> </a:t>
            </a:r>
            <a:r>
              <a:rPr lang="sk-SK" dirty="0" err="1"/>
              <a:t>abroad</a:t>
            </a:r>
            <a:r>
              <a:rPr lang="sk-SK" dirty="0"/>
              <a:t>,</a:t>
            </a:r>
            <a:endParaRPr lang="en-US" dirty="0"/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offered modern form of lectures from abroad</a:t>
            </a:r>
            <a:r>
              <a:rPr lang="sk-SK" dirty="0"/>
              <a:t>,</a:t>
            </a:r>
            <a:endParaRPr lang="en-US" dirty="0"/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linked information from the past with new </a:t>
            </a:r>
            <a:r>
              <a:rPr lang="en-US" dirty="0" err="1"/>
              <a:t>developmen</a:t>
            </a:r>
            <a:r>
              <a:rPr lang="sk-SK" dirty="0"/>
              <a:t>t</a:t>
            </a:r>
            <a:r>
              <a:rPr lang="en-US" dirty="0"/>
              <a:t> trends in dance styles</a:t>
            </a:r>
            <a:r>
              <a:rPr lang="sk-SK" dirty="0"/>
              <a:t>,</a:t>
            </a:r>
            <a:endParaRPr lang="en-US" dirty="0"/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linked social and economic influences for dance art.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b="1" dirty="0"/>
          </a:p>
          <a:p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BEEEE8B2-5CB4-DD93-F8F6-71A798E0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672" y="5500588"/>
            <a:ext cx="1248471" cy="12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5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3" y="498530"/>
            <a:ext cx="610427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Lecturers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and </a:t>
            </a:r>
            <a:r>
              <a:rPr lang="sk-SK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universities</a:t>
            </a:r>
            <a:r>
              <a:rPr lang="sk-SK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</a:t>
            </a:r>
            <a:endParaRPr lang="en-US" sz="28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2863" y="1749931"/>
            <a:ext cx="7934177" cy="4152758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Dr.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Henriette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Bannerman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PhD.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London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Contemporary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School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Susan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Sentler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Trinity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Laban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Conservatoire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Music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London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Virginie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Mecéne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	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Martha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Graham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School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Contemporary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New York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Rachel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Straus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        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Juilliard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School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New York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Brandon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Collves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	         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Merce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Cunningham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Trust (2x)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Marína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Krutovskaya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	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School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Classical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Moscow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(7x)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Ryoko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Kudo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	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Limón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Company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New York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Sharon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Boots 	 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Vienna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State Opera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Ballet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Academy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Vienna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Silas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Farley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		New York City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Ballet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New York (2x)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Simona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Noja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	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Vienna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State Opera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Ballet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Academy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Vienna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Myra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Woodruff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	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	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Martha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Graham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School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Contemporary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New York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Marina </a:t>
            </a:r>
            <a:r>
              <a:rPr lang="sk-SK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Meľnikova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		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School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Classical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Dance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Moscow</a:t>
            </a:r>
            <a:r>
              <a:rPr lang="sk-SK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(</a:t>
            </a:r>
            <a:r>
              <a:rPr lang="sk-S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2x)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prof. Dorota </a:t>
            </a:r>
            <a:r>
              <a:rPr lang="sk-SK" sz="19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Gremlicová</a:t>
            </a:r>
            <a:r>
              <a:rPr lang="sk-SK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sk-SK" sz="19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Ph.D</a:t>
            </a:r>
            <a:r>
              <a:rPr lang="sk-SK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     </a:t>
            </a:r>
            <a:r>
              <a:rPr lang="sk-SK" sz="19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Academy</a:t>
            </a:r>
            <a:r>
              <a:rPr lang="sk-SK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k-SK" sz="19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Performing</a:t>
            </a:r>
            <a:r>
              <a:rPr lang="sk-SK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9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Arts</a:t>
            </a:r>
            <a:r>
              <a:rPr lang="sk-SK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k-SK" sz="1900" dirty="0">
                <a:solidFill>
                  <a:srgbClr val="000000"/>
                </a:solidFill>
                <a:ea typeface="Times New Roman" panose="02020603050405020304" pitchFamily="18" charset="0"/>
              </a:rPr>
              <a:t>in </a:t>
            </a:r>
            <a:r>
              <a:rPr lang="sk-SK" sz="19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Prague</a:t>
            </a:r>
            <a:r>
              <a:rPr lang="sk-SK" sz="1900" dirty="0">
                <a:solidFill>
                  <a:srgbClr val="000000"/>
                </a:solidFill>
                <a:ea typeface="Times New Roman" panose="02020603050405020304" pitchFamily="18" charset="0"/>
              </a:rPr>
              <a:t> (AMU)</a:t>
            </a: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r>
              <a:rPr lang="sk-SK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		              		</a:t>
            </a: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8CDA02A7-8161-44A1-0CF5-3F4C5FB1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823" y="5705219"/>
            <a:ext cx="1510486" cy="11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6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70414C-C3B4-E381-8000-EEDC19D2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61" y="106432"/>
            <a:ext cx="348741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b="1" kern="1200" dirty="0" err="1">
                <a:latin typeface="+mn-lt"/>
                <a:ea typeface="+mj-ea"/>
                <a:cs typeface="+mj-cs"/>
              </a:rPr>
              <a:t>Theoretical</a:t>
            </a:r>
            <a:r>
              <a:rPr lang="sk-SK" sz="2800" b="1" kern="1200" dirty="0">
                <a:latin typeface="+mn-lt"/>
                <a:ea typeface="+mj-ea"/>
                <a:cs typeface="+mj-cs"/>
              </a:rPr>
              <a:t> </a:t>
            </a:r>
            <a:r>
              <a:rPr lang="sk-SK" sz="2800" b="1" kern="1200" dirty="0" err="1">
                <a:latin typeface="+mn-lt"/>
                <a:ea typeface="+mj-ea"/>
                <a:cs typeface="+mj-cs"/>
              </a:rPr>
              <a:t>Analysis</a:t>
            </a:r>
            <a:r>
              <a:rPr lang="sk-SK" sz="2800" b="1" kern="1200" dirty="0">
                <a:latin typeface="+mn-lt"/>
                <a:ea typeface="+mj-ea"/>
                <a:cs typeface="+mj-cs"/>
              </a:rPr>
              <a:t> in </a:t>
            </a:r>
            <a:r>
              <a:rPr lang="sk-SK" sz="2800" b="1" kern="1200" dirty="0" err="1">
                <a:latin typeface="+mn-lt"/>
                <a:ea typeface="+mj-ea"/>
                <a:cs typeface="+mj-cs"/>
              </a:rPr>
              <a:t>Dance</a:t>
            </a:r>
            <a:r>
              <a:rPr lang="sk-SK" sz="2800" b="1" kern="1200" dirty="0">
                <a:latin typeface="+mn-lt"/>
                <a:ea typeface="+mj-ea"/>
                <a:cs typeface="+mj-cs"/>
              </a:rPr>
              <a:t> Art</a:t>
            </a:r>
            <a:endParaRPr lang="en-US" sz="2800" b="1" kern="1200" dirty="0">
              <a:latin typeface="+mn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text, znak&#10;&#10;Automaticky generovaný popis">
            <a:extLst>
              <a:ext uri="{FF2B5EF4-FFF2-40B4-BE49-F238E27FC236}">
                <a16:creationId xmlns:a16="http://schemas.microsoft.com/office/drawing/2014/main" id="{BF3A45E0-679A-5B71-054D-4E068F5A8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4" y="5144230"/>
            <a:ext cx="1306710" cy="12152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FFDAA16-41CF-7290-B885-B63AA5BB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1143" y="1661046"/>
            <a:ext cx="7431065" cy="4152758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0"/>
              </a:spcBef>
            </a:pPr>
            <a:endParaRPr lang="sk-SK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Obrázok 2" descr="Obrázok, na ktorom je podlaha&#10;&#10;Automaticky generovaný popis">
            <a:extLst>
              <a:ext uri="{FF2B5EF4-FFF2-40B4-BE49-F238E27FC236}">
                <a16:creationId xmlns:a16="http://schemas.microsoft.com/office/drawing/2014/main" id="{B9C5364A-E5FF-4031-948C-B4F9CDE87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4" y="1380583"/>
            <a:ext cx="2898741" cy="1932494"/>
          </a:xfrm>
          <a:prstGeom prst="rect">
            <a:avLst/>
          </a:prstGeom>
        </p:spPr>
      </p:pic>
      <p:pic>
        <p:nvPicPr>
          <p:cNvPr id="10" name="Obrázok 9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07BA8237-F85A-17A6-AEA7-7E7CE8FC5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23" y="384931"/>
            <a:ext cx="4323229" cy="2431816"/>
          </a:xfrm>
          <a:prstGeom prst="rect">
            <a:avLst/>
          </a:prstGeom>
        </p:spPr>
      </p:pic>
      <p:pic>
        <p:nvPicPr>
          <p:cNvPr id="13" name="Obrázok 12" descr="Obrázok, na ktorom je podlaha, osoba, vnútri, letisko&#10;&#10;Automaticky generovaný popis">
            <a:extLst>
              <a:ext uri="{FF2B5EF4-FFF2-40B4-BE49-F238E27FC236}">
                <a16:creationId xmlns:a16="http://schemas.microsoft.com/office/drawing/2014/main" id="{5F8C70F2-F00D-EEF1-4CD5-586FA291A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38" y="3098114"/>
            <a:ext cx="3941691" cy="2217201"/>
          </a:xfrm>
          <a:prstGeom prst="rect">
            <a:avLst/>
          </a:prstGeom>
        </p:spPr>
      </p:pic>
      <p:pic>
        <p:nvPicPr>
          <p:cNvPr id="19" name="Obrázok 18" descr="Obrázok, na ktorom je osoba, vnútri, prenosný počítač, stôl&#10;&#10;Automaticky generovaný popis">
            <a:extLst>
              <a:ext uri="{FF2B5EF4-FFF2-40B4-BE49-F238E27FC236}">
                <a16:creationId xmlns:a16="http://schemas.microsoft.com/office/drawing/2014/main" id="{ECCA3DC3-91A1-9418-122E-7BA72DAAE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29" y="2129095"/>
            <a:ext cx="4288699" cy="2870947"/>
          </a:xfrm>
          <a:prstGeom prst="rect">
            <a:avLst/>
          </a:prstGeom>
        </p:spPr>
      </p:pic>
      <p:pic>
        <p:nvPicPr>
          <p:cNvPr id="21" name="Obrázok 20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6F59FF68-6E65-9943-9E79-DC878073C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0" y="3411522"/>
            <a:ext cx="2450910" cy="3675529"/>
          </a:xfrm>
          <a:prstGeom prst="rect">
            <a:avLst/>
          </a:prstGeom>
        </p:spPr>
      </p:pic>
      <p:pic>
        <p:nvPicPr>
          <p:cNvPr id="2" name="Picture 2" descr="Logo | FPU">
            <a:extLst>
              <a:ext uri="{FF2B5EF4-FFF2-40B4-BE49-F238E27FC236}">
                <a16:creationId xmlns:a16="http://schemas.microsoft.com/office/drawing/2014/main" id="{427F00A8-9F9F-B81D-FBFE-0D976E2E2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295" y="5468091"/>
            <a:ext cx="1411705" cy="135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9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1125</TotalTime>
  <Words>1492</Words>
  <Application>Microsoft Office PowerPoint</Application>
  <PresentationFormat>Widescreen</PresentationFormat>
  <Paragraphs>148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Motív Office</vt:lpstr>
      <vt:lpstr>  </vt:lpstr>
      <vt:lpstr>Slovakia, Bratislava, Academy of Performing Arts, Music and Dance Faculty</vt:lpstr>
      <vt:lpstr>Why was I interested in starting research in dance art?</vt:lpstr>
      <vt:lpstr>In 2011 I had an intention to:</vt:lpstr>
      <vt:lpstr>The projects that I started to develop are currently repeated periodically:</vt:lpstr>
      <vt:lpstr>Outputs from workshops in the magazine TEMPO</vt:lpstr>
      <vt:lpstr>Dance Research in 1. Project - Theoretical Analyses in Dance Art:</vt:lpstr>
      <vt:lpstr>Lecturers and universities:</vt:lpstr>
      <vt:lpstr>Theoretical Analysis in Dance Art</vt:lpstr>
      <vt:lpstr>Dance Research in 2. Project - Dance congress – Tanec.SK (Dance.SK)</vt:lpstr>
      <vt:lpstr>Dance congress – Dance.SK 2014 - 2024</vt:lpstr>
      <vt:lpstr>Proceedings </vt:lpstr>
      <vt:lpstr>3. Project - Presentation of Academic Dance Art Abroad (2016, 2018)</vt:lpstr>
      <vt:lpstr>Presentation of Academic Dance Art Abroad (2016, 2018)</vt:lpstr>
      <vt:lpstr>4. Project -Festival of Dance Universities SHARE 2017, 2019, 2022 and 2024 coordinated by Miroslava Kovářová</vt:lpstr>
      <vt:lpstr>Festival of Dance Universities SHARE 2017, 2019, 2022 and 2024 coordinated by Miroslava Kovářová</vt:lpstr>
      <vt:lpstr>5. Project - Culture and Education Funding Agency  of Ministry of Education, Science, Research and Sport of the Slovak Republic (KEGA):</vt:lpstr>
      <vt:lpstr>Possibilities of financial support that could be used for The Research Center in the years 2011 – 2024:</vt:lpstr>
      <vt:lpstr>Possibilities of financial support  individual research and  travel mobilities abroad for congresses</vt:lpstr>
      <vt:lpstr>Individual research on the context of the genesis  of modern dance in Slovakia  from the period 1970-1990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Dance Research and its Institutional Background in social and Culture Context Academy of Performing Arts in Prague  7th and 8th October 2022</dc:title>
  <dc:creator>Zuzana Buchová Holičková</dc:creator>
  <cp:lastModifiedBy>user</cp:lastModifiedBy>
  <cp:revision>7</cp:revision>
  <dcterms:created xsi:type="dcterms:W3CDTF">2022-10-03T12:56:36Z</dcterms:created>
  <dcterms:modified xsi:type="dcterms:W3CDTF">2024-07-03T05:22:35Z</dcterms:modified>
</cp:coreProperties>
</file>