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Kaushan Script" panose="020B0604020202020204" charset="0"/>
      <p:regular r:id="rId15"/>
    </p:embeddedFont>
    <p:embeddedFont>
      <p:font typeface="Montserrat" panose="00000500000000000000" pitchFamily="2" charset="0"/>
      <p:regular r:id="rId16"/>
    </p:embeddedFont>
    <p:embeddedFont>
      <p:font typeface="Poppins" panose="020B0502040204020203" pitchFamily="2" charset="0"/>
      <p:regular r:id="rId17"/>
      <p:bold r:id="rId18"/>
    </p:embeddedFont>
    <p:embeddedFont>
      <p:font typeface="Poppins Bold" panose="00000800000000000000" charset="0"/>
      <p:regular r:id="rId19"/>
    </p:embeddedFont>
    <p:embeddedFont>
      <p:font typeface="Poppins Medium" panose="020B0502040204020203" pitchFamily="2" charset="0"/>
      <p:regular r:id="rId20"/>
    </p:embeddedFont>
    <p:embeddedFont>
      <p:font typeface="Poppins Medium Italics" panose="020B0604020202020204" charset="0"/>
      <p:regular r:id="rId21"/>
    </p:embeddedFont>
    <p:embeddedFont>
      <p:font typeface="Poppins Ultra-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7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jpe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3.jpeg"/><Relationship Id="rId5" Type="http://schemas.openxmlformats.org/officeDocument/2006/relationships/image" Target="../media/image6.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rot="-10800000">
            <a:off x="-293528" y="2268751"/>
            <a:ext cx="18875055" cy="5975946"/>
            <a:chOff x="0" y="0"/>
            <a:chExt cx="4971208" cy="1573912"/>
          </a:xfrm>
        </p:grpSpPr>
        <p:sp>
          <p:nvSpPr>
            <p:cNvPr id="4" name="Freeform 4"/>
            <p:cNvSpPr/>
            <p:nvPr/>
          </p:nvSpPr>
          <p:spPr>
            <a:xfrm>
              <a:off x="0" y="0"/>
              <a:ext cx="4971208" cy="1573912"/>
            </a:xfrm>
            <a:custGeom>
              <a:avLst/>
              <a:gdLst/>
              <a:ahLst/>
              <a:cxnLst/>
              <a:rect l="l" t="t" r="r" b="b"/>
              <a:pathLst>
                <a:path w="4971208" h="1573912">
                  <a:moveTo>
                    <a:pt x="0" y="0"/>
                  </a:moveTo>
                  <a:lnTo>
                    <a:pt x="4971208" y="0"/>
                  </a:lnTo>
                  <a:lnTo>
                    <a:pt x="4971208" y="1573912"/>
                  </a:lnTo>
                  <a:lnTo>
                    <a:pt x="0" y="1573912"/>
                  </a:lnTo>
                  <a:close/>
                </a:path>
              </a:pathLst>
            </a:custGeom>
            <a:solidFill>
              <a:srgbClr val="032047">
                <a:alpha val="80000"/>
              </a:srgbClr>
            </a:solidFill>
          </p:spPr>
        </p:sp>
        <p:sp>
          <p:nvSpPr>
            <p:cNvPr id="5" name="TextBox 5"/>
            <p:cNvSpPr txBox="1"/>
            <p:nvPr/>
          </p:nvSpPr>
          <p:spPr>
            <a:xfrm>
              <a:off x="0" y="-38100"/>
              <a:ext cx="4971208" cy="1612012"/>
            </a:xfrm>
            <a:prstGeom prst="rect">
              <a:avLst/>
            </a:prstGeom>
          </p:spPr>
          <p:txBody>
            <a:bodyPr lIns="50800" tIns="50800" rIns="50800" bIns="50800" rtlCol="0" anchor="ctr"/>
            <a:lstStyle/>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a:p>
              <a:pPr algn="ctr">
                <a:lnSpc>
                  <a:spcPts val="2322"/>
                </a:lnSpc>
              </a:pPr>
              <a:endParaRPr/>
            </a:p>
          </p:txBody>
        </p:sp>
      </p:grpSp>
      <p:sp>
        <p:nvSpPr>
          <p:cNvPr id="6" name="TextBox 6"/>
          <p:cNvSpPr txBox="1"/>
          <p:nvPr/>
        </p:nvSpPr>
        <p:spPr>
          <a:xfrm>
            <a:off x="5045017" y="6572923"/>
            <a:ext cx="7529395" cy="1348022"/>
          </a:xfrm>
          <a:prstGeom prst="rect">
            <a:avLst/>
          </a:prstGeom>
        </p:spPr>
        <p:txBody>
          <a:bodyPr lIns="0" tIns="0" rIns="0" bIns="0" rtlCol="0" anchor="t">
            <a:spAutoFit/>
          </a:bodyPr>
          <a:lstStyle/>
          <a:p>
            <a:pPr marL="0" lvl="0" indent="0" algn="ctr">
              <a:lnSpc>
                <a:spcPts val="9543"/>
              </a:lnSpc>
              <a:spcBef>
                <a:spcPct val="0"/>
              </a:spcBef>
            </a:pPr>
            <a:r>
              <a:rPr lang="en-US" sz="9448">
                <a:solidFill>
                  <a:srgbClr val="FFFFFF"/>
                </a:solidFill>
                <a:latin typeface="Poppins Ultra-Bold"/>
              </a:rPr>
              <a:t>MEXICO</a:t>
            </a:r>
          </a:p>
        </p:txBody>
      </p:sp>
      <p:sp>
        <p:nvSpPr>
          <p:cNvPr id="7" name="TextBox 7"/>
          <p:cNvSpPr txBox="1"/>
          <p:nvPr/>
        </p:nvSpPr>
        <p:spPr>
          <a:xfrm>
            <a:off x="2529784" y="2375477"/>
            <a:ext cx="12559859" cy="3987593"/>
          </a:xfrm>
          <a:prstGeom prst="rect">
            <a:avLst/>
          </a:prstGeom>
        </p:spPr>
        <p:txBody>
          <a:bodyPr lIns="0" tIns="0" rIns="0" bIns="0" rtlCol="0" anchor="t">
            <a:spAutoFit/>
          </a:bodyPr>
          <a:lstStyle/>
          <a:p>
            <a:pPr marL="0" lvl="0" indent="0" algn="ctr">
              <a:lnSpc>
                <a:spcPts val="10504"/>
              </a:lnSpc>
              <a:spcBef>
                <a:spcPct val="0"/>
              </a:spcBef>
            </a:pPr>
            <a:r>
              <a:rPr lang="en-US" sz="8471" spc="-203">
                <a:solidFill>
                  <a:srgbClr val="FFFFFF"/>
                </a:solidFill>
                <a:latin typeface="Kaushan Script"/>
              </a:rPr>
              <a:t>Dance Studios, reaching goals through smart strategies of knowledge and collaboration</a:t>
            </a:r>
          </a:p>
        </p:txBody>
      </p:sp>
      <p:sp>
        <p:nvSpPr>
          <p:cNvPr id="8" name="Freeform 8"/>
          <p:cNvSpPr/>
          <p:nvPr/>
        </p:nvSpPr>
        <p:spPr>
          <a:xfrm>
            <a:off x="-5617371" y="3945506"/>
            <a:ext cx="13292143" cy="9812018"/>
          </a:xfrm>
          <a:custGeom>
            <a:avLst/>
            <a:gdLst/>
            <a:ahLst/>
            <a:cxnLst/>
            <a:rect l="l" t="t" r="r" b="b"/>
            <a:pathLst>
              <a:path w="13292143" h="9812018">
                <a:moveTo>
                  <a:pt x="0" y="0"/>
                </a:moveTo>
                <a:lnTo>
                  <a:pt x="13292142" y="0"/>
                </a:lnTo>
                <a:lnTo>
                  <a:pt x="13292142"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81718" y="0"/>
            <a:ext cx="4457963" cy="2268751"/>
          </a:xfrm>
          <a:custGeom>
            <a:avLst/>
            <a:gdLst/>
            <a:ahLst/>
            <a:cxnLst/>
            <a:rect l="l" t="t" r="r" b="b"/>
            <a:pathLst>
              <a:path w="4457963" h="2268751">
                <a:moveTo>
                  <a:pt x="0" y="0"/>
                </a:moveTo>
                <a:lnTo>
                  <a:pt x="4457963" y="0"/>
                </a:lnTo>
                <a:lnTo>
                  <a:pt x="4457963" y="2268751"/>
                </a:lnTo>
                <a:lnTo>
                  <a:pt x="0" y="2268751"/>
                </a:lnTo>
                <a:lnTo>
                  <a:pt x="0" y="0"/>
                </a:lnTo>
                <a:close/>
              </a:path>
            </a:pathLst>
          </a:custGeom>
          <a:blipFill>
            <a:blip r:embed="rId5"/>
            <a:stretch>
              <a:fillRect/>
            </a:stretch>
          </a:blipFill>
        </p:spPr>
      </p:sp>
      <p:sp>
        <p:nvSpPr>
          <p:cNvPr id="10" name="TextBox 10"/>
          <p:cNvSpPr txBox="1"/>
          <p:nvPr/>
        </p:nvSpPr>
        <p:spPr>
          <a:xfrm>
            <a:off x="389057" y="8360863"/>
            <a:ext cx="4281456" cy="905105"/>
          </a:xfrm>
          <a:prstGeom prst="rect">
            <a:avLst/>
          </a:prstGeom>
        </p:spPr>
        <p:txBody>
          <a:bodyPr lIns="0" tIns="0" rIns="0" bIns="0" rtlCol="0" anchor="t">
            <a:spAutoFit/>
          </a:bodyPr>
          <a:lstStyle/>
          <a:p>
            <a:pPr algn="l">
              <a:lnSpc>
                <a:spcPts val="3548"/>
              </a:lnSpc>
            </a:pPr>
            <a:r>
              <a:rPr lang="en-US" sz="2534">
                <a:solidFill>
                  <a:srgbClr val="FFFFFF"/>
                </a:solidFill>
                <a:latin typeface="Poppins Ultra-Bold"/>
              </a:rPr>
              <a:t>Danza y Arte Studio Nayeli Quintanar</a:t>
            </a:r>
          </a:p>
        </p:txBody>
      </p:sp>
      <p:sp>
        <p:nvSpPr>
          <p:cNvPr id="11" name="TextBox 11"/>
          <p:cNvSpPr txBox="1"/>
          <p:nvPr/>
        </p:nvSpPr>
        <p:spPr>
          <a:xfrm>
            <a:off x="389057" y="9350903"/>
            <a:ext cx="4281456" cy="794946"/>
          </a:xfrm>
          <a:prstGeom prst="rect">
            <a:avLst/>
          </a:prstGeom>
        </p:spPr>
        <p:txBody>
          <a:bodyPr lIns="0" tIns="0" rIns="0" bIns="0" rtlCol="0" anchor="t">
            <a:spAutoFit/>
          </a:bodyPr>
          <a:lstStyle/>
          <a:p>
            <a:pPr algn="l">
              <a:lnSpc>
                <a:spcPts val="3104"/>
              </a:lnSpc>
            </a:pPr>
            <a:r>
              <a:rPr lang="en-US" sz="2217">
                <a:solidFill>
                  <a:srgbClr val="FFFFFF"/>
                </a:solidFill>
                <a:latin typeface="Poppins Medium Italics"/>
              </a:rPr>
              <a:t>International Dance</a:t>
            </a:r>
          </a:p>
          <a:p>
            <a:pPr marL="0" lvl="0" indent="0" algn="l">
              <a:lnSpc>
                <a:spcPts val="3104"/>
              </a:lnSpc>
              <a:spcBef>
                <a:spcPct val="0"/>
              </a:spcBef>
            </a:pPr>
            <a:r>
              <a:rPr lang="en-US" sz="2217">
                <a:solidFill>
                  <a:srgbClr val="FFFFFF"/>
                </a:solidFill>
                <a:latin typeface="Poppins Medium Italics"/>
              </a:rPr>
              <a:t>Pachuca Hidalgo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0129334" y="-4515824"/>
            <a:ext cx="13292143" cy="9812018"/>
          </a:xfrm>
          <a:custGeom>
            <a:avLst/>
            <a:gdLst/>
            <a:ahLst/>
            <a:cxnLst/>
            <a:rect l="l" t="t" r="r" b="b"/>
            <a:pathLst>
              <a:path w="13292143" h="9812018">
                <a:moveTo>
                  <a:pt x="0" y="0"/>
                </a:moveTo>
                <a:lnTo>
                  <a:pt x="13292143" y="0"/>
                </a:lnTo>
                <a:lnTo>
                  <a:pt x="13292143"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647000" y="6538124"/>
            <a:ext cx="3036763" cy="3048959"/>
          </a:xfrm>
          <a:custGeom>
            <a:avLst/>
            <a:gdLst/>
            <a:ahLst/>
            <a:cxnLst/>
            <a:rect l="l" t="t" r="r" b="b"/>
            <a:pathLst>
              <a:path w="3036763" h="3048959">
                <a:moveTo>
                  <a:pt x="0" y="0"/>
                </a:moveTo>
                <a:lnTo>
                  <a:pt x="3036762" y="0"/>
                </a:lnTo>
                <a:lnTo>
                  <a:pt x="3036762" y="3048959"/>
                </a:lnTo>
                <a:lnTo>
                  <a:pt x="0" y="3048959"/>
                </a:lnTo>
                <a:lnTo>
                  <a:pt x="0" y="0"/>
                </a:lnTo>
                <a:close/>
              </a:path>
            </a:pathLst>
          </a:custGeom>
          <a:blipFill>
            <a:blip r:embed="rId5"/>
            <a:stretch>
              <a:fillRect/>
            </a:stretch>
          </a:blipFill>
        </p:spPr>
      </p:sp>
      <p:sp>
        <p:nvSpPr>
          <p:cNvPr id="5" name="Freeform 5"/>
          <p:cNvSpPr/>
          <p:nvPr/>
        </p:nvSpPr>
        <p:spPr>
          <a:xfrm>
            <a:off x="13131065" y="6538124"/>
            <a:ext cx="2951526" cy="2951526"/>
          </a:xfrm>
          <a:custGeom>
            <a:avLst/>
            <a:gdLst/>
            <a:ahLst/>
            <a:cxnLst/>
            <a:rect l="l" t="t" r="r" b="b"/>
            <a:pathLst>
              <a:path w="2951526" h="2951526">
                <a:moveTo>
                  <a:pt x="0" y="0"/>
                </a:moveTo>
                <a:lnTo>
                  <a:pt x="2951526" y="0"/>
                </a:lnTo>
                <a:lnTo>
                  <a:pt x="2951526" y="2951526"/>
                </a:lnTo>
                <a:lnTo>
                  <a:pt x="0" y="2951526"/>
                </a:lnTo>
                <a:lnTo>
                  <a:pt x="0" y="0"/>
                </a:lnTo>
                <a:close/>
              </a:path>
            </a:pathLst>
          </a:custGeom>
          <a:blipFill>
            <a:blip r:embed="rId6"/>
            <a:stretch>
              <a:fillRect/>
            </a:stretch>
          </a:blipFill>
        </p:spPr>
      </p:sp>
      <p:sp>
        <p:nvSpPr>
          <p:cNvPr id="6" name="Freeform 6"/>
          <p:cNvSpPr/>
          <p:nvPr/>
        </p:nvSpPr>
        <p:spPr>
          <a:xfrm>
            <a:off x="753180" y="552535"/>
            <a:ext cx="4824403" cy="2784082"/>
          </a:xfrm>
          <a:custGeom>
            <a:avLst/>
            <a:gdLst/>
            <a:ahLst/>
            <a:cxnLst/>
            <a:rect l="l" t="t" r="r" b="b"/>
            <a:pathLst>
              <a:path w="4824403" h="2784082">
                <a:moveTo>
                  <a:pt x="0" y="0"/>
                </a:moveTo>
                <a:lnTo>
                  <a:pt x="4824402" y="0"/>
                </a:lnTo>
                <a:lnTo>
                  <a:pt x="4824402" y="2784082"/>
                </a:lnTo>
                <a:lnTo>
                  <a:pt x="0" y="2784082"/>
                </a:lnTo>
                <a:lnTo>
                  <a:pt x="0" y="0"/>
                </a:lnTo>
                <a:close/>
              </a:path>
            </a:pathLst>
          </a:custGeom>
          <a:blipFill>
            <a:blip r:embed="rId7"/>
            <a:stretch>
              <a:fillRect/>
            </a:stretch>
          </a:blipFill>
        </p:spPr>
      </p:sp>
      <p:sp>
        <p:nvSpPr>
          <p:cNvPr id="7" name="Freeform 7"/>
          <p:cNvSpPr/>
          <p:nvPr/>
        </p:nvSpPr>
        <p:spPr>
          <a:xfrm>
            <a:off x="13441038" y="853194"/>
            <a:ext cx="3818262" cy="2483422"/>
          </a:xfrm>
          <a:custGeom>
            <a:avLst/>
            <a:gdLst/>
            <a:ahLst/>
            <a:cxnLst/>
            <a:rect l="l" t="t" r="r" b="b"/>
            <a:pathLst>
              <a:path w="3818262" h="2483422">
                <a:moveTo>
                  <a:pt x="0" y="0"/>
                </a:moveTo>
                <a:lnTo>
                  <a:pt x="3818262" y="0"/>
                </a:lnTo>
                <a:lnTo>
                  <a:pt x="3818262" y="2483423"/>
                </a:lnTo>
                <a:lnTo>
                  <a:pt x="0" y="2483423"/>
                </a:lnTo>
                <a:lnTo>
                  <a:pt x="0" y="0"/>
                </a:lnTo>
                <a:close/>
              </a:path>
            </a:pathLst>
          </a:custGeom>
          <a:blipFill>
            <a:blip r:embed="rId8"/>
            <a:stretch>
              <a:fillRect/>
            </a:stretch>
          </a:blipFill>
        </p:spPr>
      </p:sp>
      <p:sp>
        <p:nvSpPr>
          <p:cNvPr id="8" name="Freeform 8"/>
          <p:cNvSpPr/>
          <p:nvPr/>
        </p:nvSpPr>
        <p:spPr>
          <a:xfrm>
            <a:off x="4453213" y="2223863"/>
            <a:ext cx="8677852" cy="4416341"/>
          </a:xfrm>
          <a:custGeom>
            <a:avLst/>
            <a:gdLst/>
            <a:ahLst/>
            <a:cxnLst/>
            <a:rect l="l" t="t" r="r" b="b"/>
            <a:pathLst>
              <a:path w="8677852" h="4416341">
                <a:moveTo>
                  <a:pt x="0" y="0"/>
                </a:moveTo>
                <a:lnTo>
                  <a:pt x="8677852" y="0"/>
                </a:lnTo>
                <a:lnTo>
                  <a:pt x="8677852" y="4416341"/>
                </a:lnTo>
                <a:lnTo>
                  <a:pt x="0" y="4416341"/>
                </a:lnTo>
                <a:lnTo>
                  <a:pt x="0" y="0"/>
                </a:lnTo>
                <a:close/>
              </a:path>
            </a:pathLst>
          </a:custGeom>
          <a:blipFill>
            <a:blip r:embed="rId9"/>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2256984" y="5673755"/>
            <a:ext cx="13292143" cy="9812018"/>
          </a:xfrm>
          <a:custGeom>
            <a:avLst/>
            <a:gdLst/>
            <a:ahLst/>
            <a:cxnLst/>
            <a:rect l="l" t="t" r="r" b="b"/>
            <a:pathLst>
              <a:path w="13292143" h="9812018">
                <a:moveTo>
                  <a:pt x="0" y="0"/>
                </a:moveTo>
                <a:lnTo>
                  <a:pt x="13292143" y="0"/>
                </a:lnTo>
                <a:lnTo>
                  <a:pt x="13292143"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498931" y="1103962"/>
            <a:ext cx="10808248" cy="5455625"/>
          </a:xfrm>
          <a:prstGeom prst="rect">
            <a:avLst/>
          </a:prstGeom>
        </p:spPr>
        <p:txBody>
          <a:bodyPr lIns="0" tIns="0" rIns="0" bIns="0" rtlCol="0" anchor="t">
            <a:spAutoFit/>
          </a:bodyPr>
          <a:lstStyle/>
          <a:p>
            <a:pPr algn="ctr">
              <a:lnSpc>
                <a:spcPts val="8533"/>
              </a:lnSpc>
            </a:pPr>
            <a:r>
              <a:rPr lang="en-US" sz="6564">
                <a:solidFill>
                  <a:srgbClr val="FFFFFF"/>
                </a:solidFill>
                <a:latin typeface="Poppins Ultra-Bold"/>
              </a:rPr>
              <a:t>HOW IMPORTANT IT IS TO CREATE CONNECTION WITH OTHER INSTITUTIONS</a:t>
            </a:r>
          </a:p>
          <a:p>
            <a:pPr marL="0" lvl="0" indent="0" algn="ctr">
              <a:lnSpc>
                <a:spcPts val="8533"/>
              </a:lnSpc>
            </a:pPr>
            <a:r>
              <a:rPr lang="en-US" sz="6564">
                <a:solidFill>
                  <a:srgbClr val="FFFFFF"/>
                </a:solidFill>
                <a:latin typeface="Poppins Ultra-Bold"/>
              </a:rPr>
              <a:t>TO REACH OBJECTIVES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8669820" y="3246218"/>
            <a:ext cx="1150888" cy="1026897"/>
            <a:chOff x="0" y="0"/>
            <a:chExt cx="303114" cy="270459"/>
          </a:xfrm>
        </p:grpSpPr>
        <p:sp>
          <p:nvSpPr>
            <p:cNvPr id="4" name="Freeform 4"/>
            <p:cNvSpPr/>
            <p:nvPr/>
          </p:nvSpPr>
          <p:spPr>
            <a:xfrm>
              <a:off x="0" y="0"/>
              <a:ext cx="303114" cy="270459"/>
            </a:xfrm>
            <a:custGeom>
              <a:avLst/>
              <a:gdLst/>
              <a:ahLst/>
              <a:cxnLst/>
              <a:rect l="l" t="t" r="r" b="b"/>
              <a:pathLst>
                <a:path w="303114" h="270459">
                  <a:moveTo>
                    <a:pt x="0" y="0"/>
                  </a:moveTo>
                  <a:lnTo>
                    <a:pt x="303114" y="0"/>
                  </a:lnTo>
                  <a:lnTo>
                    <a:pt x="303114" y="270459"/>
                  </a:lnTo>
                  <a:lnTo>
                    <a:pt x="0" y="270459"/>
                  </a:lnTo>
                  <a:close/>
                </a:path>
              </a:pathLst>
            </a:custGeom>
            <a:solidFill>
              <a:srgbClr val="FFFFFF"/>
            </a:solidFill>
          </p:spPr>
        </p:sp>
        <p:sp>
          <p:nvSpPr>
            <p:cNvPr id="5" name="TextBox 5"/>
            <p:cNvSpPr txBox="1"/>
            <p:nvPr/>
          </p:nvSpPr>
          <p:spPr>
            <a:xfrm>
              <a:off x="0" y="0"/>
              <a:ext cx="303114" cy="270459"/>
            </a:xfrm>
            <a:prstGeom prst="rect">
              <a:avLst/>
            </a:prstGeom>
          </p:spPr>
          <p:txBody>
            <a:bodyPr lIns="50800" tIns="50800" rIns="50800" bIns="50800" rtlCol="0" anchor="ctr"/>
            <a:lstStyle/>
            <a:p>
              <a:pPr algn="ctr">
                <a:lnSpc>
                  <a:spcPts val="2196"/>
                </a:lnSpc>
              </a:pPr>
              <a:endParaRPr/>
            </a:p>
          </p:txBody>
        </p:sp>
      </p:grpSp>
      <p:grpSp>
        <p:nvGrpSpPr>
          <p:cNvPr id="6" name="Group 6"/>
          <p:cNvGrpSpPr/>
          <p:nvPr/>
        </p:nvGrpSpPr>
        <p:grpSpPr>
          <a:xfrm>
            <a:off x="8669820" y="5327982"/>
            <a:ext cx="1150888" cy="1026897"/>
            <a:chOff x="0" y="0"/>
            <a:chExt cx="303114" cy="270459"/>
          </a:xfrm>
        </p:grpSpPr>
        <p:sp>
          <p:nvSpPr>
            <p:cNvPr id="7" name="Freeform 7"/>
            <p:cNvSpPr/>
            <p:nvPr/>
          </p:nvSpPr>
          <p:spPr>
            <a:xfrm>
              <a:off x="0" y="0"/>
              <a:ext cx="303114" cy="270459"/>
            </a:xfrm>
            <a:custGeom>
              <a:avLst/>
              <a:gdLst/>
              <a:ahLst/>
              <a:cxnLst/>
              <a:rect l="l" t="t" r="r" b="b"/>
              <a:pathLst>
                <a:path w="303114" h="270459">
                  <a:moveTo>
                    <a:pt x="0" y="0"/>
                  </a:moveTo>
                  <a:lnTo>
                    <a:pt x="303114" y="0"/>
                  </a:lnTo>
                  <a:lnTo>
                    <a:pt x="303114" y="270459"/>
                  </a:lnTo>
                  <a:lnTo>
                    <a:pt x="0" y="270459"/>
                  </a:lnTo>
                  <a:close/>
                </a:path>
              </a:pathLst>
            </a:custGeom>
            <a:solidFill>
              <a:srgbClr val="773E94"/>
            </a:solidFill>
            <a:ln cap="sq">
              <a:noFill/>
              <a:prstDash val="solid"/>
              <a:miter/>
            </a:ln>
          </p:spPr>
        </p:sp>
        <p:sp>
          <p:nvSpPr>
            <p:cNvPr id="8" name="TextBox 8"/>
            <p:cNvSpPr txBox="1"/>
            <p:nvPr/>
          </p:nvSpPr>
          <p:spPr>
            <a:xfrm>
              <a:off x="0" y="0"/>
              <a:ext cx="303114" cy="270459"/>
            </a:xfrm>
            <a:prstGeom prst="rect">
              <a:avLst/>
            </a:prstGeom>
          </p:spPr>
          <p:txBody>
            <a:bodyPr lIns="50800" tIns="50800" rIns="50800" bIns="50800" rtlCol="0" anchor="ctr"/>
            <a:lstStyle/>
            <a:p>
              <a:pPr marL="0" lvl="0" indent="0" algn="ctr">
                <a:lnSpc>
                  <a:spcPts val="2196"/>
                </a:lnSpc>
                <a:spcBef>
                  <a:spcPct val="0"/>
                </a:spcBef>
              </a:pPr>
              <a:endParaRPr/>
            </a:p>
          </p:txBody>
        </p:sp>
      </p:grpSp>
      <p:grpSp>
        <p:nvGrpSpPr>
          <p:cNvPr id="9" name="Group 9"/>
          <p:cNvGrpSpPr/>
          <p:nvPr/>
        </p:nvGrpSpPr>
        <p:grpSpPr>
          <a:xfrm>
            <a:off x="8669820" y="7409745"/>
            <a:ext cx="1150888" cy="1026897"/>
            <a:chOff x="0" y="0"/>
            <a:chExt cx="303114" cy="270459"/>
          </a:xfrm>
        </p:grpSpPr>
        <p:sp>
          <p:nvSpPr>
            <p:cNvPr id="10" name="Freeform 10"/>
            <p:cNvSpPr/>
            <p:nvPr/>
          </p:nvSpPr>
          <p:spPr>
            <a:xfrm>
              <a:off x="0" y="0"/>
              <a:ext cx="303114" cy="270459"/>
            </a:xfrm>
            <a:custGeom>
              <a:avLst/>
              <a:gdLst/>
              <a:ahLst/>
              <a:cxnLst/>
              <a:rect l="l" t="t" r="r" b="b"/>
              <a:pathLst>
                <a:path w="303114" h="270459">
                  <a:moveTo>
                    <a:pt x="0" y="0"/>
                  </a:moveTo>
                  <a:lnTo>
                    <a:pt x="303114" y="0"/>
                  </a:lnTo>
                  <a:lnTo>
                    <a:pt x="303114" y="270459"/>
                  </a:lnTo>
                  <a:lnTo>
                    <a:pt x="0" y="270459"/>
                  </a:lnTo>
                  <a:close/>
                </a:path>
              </a:pathLst>
            </a:custGeom>
            <a:solidFill>
              <a:srgbClr val="773E94"/>
            </a:solidFill>
            <a:ln cap="sq">
              <a:noFill/>
              <a:prstDash val="solid"/>
              <a:miter/>
            </a:ln>
          </p:spPr>
        </p:sp>
        <p:sp>
          <p:nvSpPr>
            <p:cNvPr id="11" name="TextBox 11"/>
            <p:cNvSpPr txBox="1"/>
            <p:nvPr/>
          </p:nvSpPr>
          <p:spPr>
            <a:xfrm>
              <a:off x="0" y="0"/>
              <a:ext cx="303114" cy="270459"/>
            </a:xfrm>
            <a:prstGeom prst="rect">
              <a:avLst/>
            </a:prstGeom>
          </p:spPr>
          <p:txBody>
            <a:bodyPr lIns="50800" tIns="50800" rIns="50800" bIns="50800" rtlCol="0" anchor="ctr"/>
            <a:lstStyle/>
            <a:p>
              <a:pPr marL="0" lvl="0" indent="0" algn="ctr">
                <a:lnSpc>
                  <a:spcPts val="2196"/>
                </a:lnSpc>
                <a:spcBef>
                  <a:spcPct val="0"/>
                </a:spcBef>
              </a:pPr>
              <a:endParaRPr/>
            </a:p>
          </p:txBody>
        </p:sp>
      </p:grpSp>
      <p:sp>
        <p:nvSpPr>
          <p:cNvPr id="12" name="Freeform 12"/>
          <p:cNvSpPr/>
          <p:nvPr/>
        </p:nvSpPr>
        <p:spPr>
          <a:xfrm>
            <a:off x="-5617371" y="4885073"/>
            <a:ext cx="13292143" cy="9812018"/>
          </a:xfrm>
          <a:custGeom>
            <a:avLst/>
            <a:gdLst/>
            <a:ahLst/>
            <a:cxnLst/>
            <a:rect l="l" t="t" r="r" b="b"/>
            <a:pathLst>
              <a:path w="13292143" h="9812018">
                <a:moveTo>
                  <a:pt x="0" y="0"/>
                </a:moveTo>
                <a:lnTo>
                  <a:pt x="13292142" y="0"/>
                </a:lnTo>
                <a:lnTo>
                  <a:pt x="13292142"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1028700" y="1693346"/>
            <a:ext cx="6364849" cy="7026590"/>
            <a:chOff x="0" y="0"/>
            <a:chExt cx="8486466" cy="9368787"/>
          </a:xfrm>
        </p:grpSpPr>
        <p:pic>
          <p:nvPicPr>
            <p:cNvPr id="14" name="Picture 14"/>
            <p:cNvPicPr>
              <a:picLocks noChangeAspect="1"/>
            </p:cNvPicPr>
            <p:nvPr/>
          </p:nvPicPr>
          <p:blipFill>
            <a:blip r:embed="rId5"/>
            <a:srcRect l="19805" r="19805"/>
            <a:stretch>
              <a:fillRect/>
            </a:stretch>
          </p:blipFill>
          <p:spPr>
            <a:xfrm>
              <a:off x="0" y="0"/>
              <a:ext cx="8486466" cy="9368787"/>
            </a:xfrm>
            <a:prstGeom prst="rect">
              <a:avLst/>
            </a:prstGeom>
          </p:spPr>
        </p:pic>
      </p:grpSp>
      <p:sp>
        <p:nvSpPr>
          <p:cNvPr id="15" name="TextBox 15"/>
          <p:cNvSpPr txBox="1"/>
          <p:nvPr/>
        </p:nvSpPr>
        <p:spPr>
          <a:xfrm>
            <a:off x="10340832" y="3464079"/>
            <a:ext cx="6918468" cy="782320"/>
          </a:xfrm>
          <a:prstGeom prst="rect">
            <a:avLst/>
          </a:prstGeom>
        </p:spPr>
        <p:txBody>
          <a:bodyPr lIns="0" tIns="0" rIns="0" bIns="0" rtlCol="0" anchor="t">
            <a:spAutoFit/>
          </a:bodyPr>
          <a:lstStyle/>
          <a:p>
            <a:pPr marL="0" lvl="0" indent="0" algn="l">
              <a:lnSpc>
                <a:spcPts val="3079"/>
              </a:lnSpc>
              <a:spcBef>
                <a:spcPct val="0"/>
              </a:spcBef>
            </a:pPr>
            <a:r>
              <a:rPr lang="en-US" sz="2199">
                <a:solidFill>
                  <a:srgbClr val="FFFFFF"/>
                </a:solidFill>
                <a:latin typeface="Poppins Medium"/>
              </a:rPr>
              <a:t>State government/groups/independent dancers/dance studios/universities/researchers</a:t>
            </a:r>
          </a:p>
        </p:txBody>
      </p:sp>
      <p:sp>
        <p:nvSpPr>
          <p:cNvPr id="16" name="TextBox 16"/>
          <p:cNvSpPr txBox="1"/>
          <p:nvPr/>
        </p:nvSpPr>
        <p:spPr>
          <a:xfrm>
            <a:off x="10340832" y="5381625"/>
            <a:ext cx="6918468" cy="1172845"/>
          </a:xfrm>
          <a:prstGeom prst="rect">
            <a:avLst/>
          </a:prstGeom>
        </p:spPr>
        <p:txBody>
          <a:bodyPr lIns="0" tIns="0" rIns="0" bIns="0" rtlCol="0" anchor="t">
            <a:spAutoFit/>
          </a:bodyPr>
          <a:lstStyle/>
          <a:p>
            <a:pPr marL="0" lvl="0" indent="0" algn="l">
              <a:lnSpc>
                <a:spcPts val="3079"/>
              </a:lnSpc>
              <a:spcBef>
                <a:spcPct val="0"/>
              </a:spcBef>
            </a:pPr>
            <a:r>
              <a:rPr lang="en-US" sz="2199">
                <a:solidFill>
                  <a:srgbClr val="FFFFFF"/>
                </a:solidFill>
                <a:latin typeface="Poppins Medium"/>
              </a:rPr>
              <a:t>Dance studios nexwork/research network/ethics network/ against violence network/links all over Mexico</a:t>
            </a:r>
          </a:p>
        </p:txBody>
      </p:sp>
      <p:sp>
        <p:nvSpPr>
          <p:cNvPr id="17" name="TextBox 17"/>
          <p:cNvSpPr txBox="1"/>
          <p:nvPr/>
        </p:nvSpPr>
        <p:spPr>
          <a:xfrm>
            <a:off x="10340832" y="7760658"/>
            <a:ext cx="6918468" cy="1198880"/>
          </a:xfrm>
          <a:prstGeom prst="rect">
            <a:avLst/>
          </a:prstGeom>
        </p:spPr>
        <p:txBody>
          <a:bodyPr lIns="0" tIns="0" rIns="0" bIns="0" rtlCol="0" anchor="t">
            <a:spAutoFit/>
          </a:bodyPr>
          <a:lstStyle/>
          <a:p>
            <a:pPr marL="0" lvl="0" indent="0" algn="l">
              <a:lnSpc>
                <a:spcPts val="3219"/>
              </a:lnSpc>
              <a:spcBef>
                <a:spcPct val="0"/>
              </a:spcBef>
            </a:pPr>
            <a:r>
              <a:rPr lang="en-US" sz="2299">
                <a:solidFill>
                  <a:srgbClr val="FFFFFF"/>
                </a:solidFill>
                <a:latin typeface="Poppins Medium"/>
              </a:rPr>
              <a:t>International standards and collaboration/ certification/ exchange of ideas/ mutual understanding/research</a:t>
            </a:r>
          </a:p>
        </p:txBody>
      </p:sp>
      <p:sp>
        <p:nvSpPr>
          <p:cNvPr id="18" name="TextBox 18"/>
          <p:cNvSpPr txBox="1"/>
          <p:nvPr/>
        </p:nvSpPr>
        <p:spPr>
          <a:xfrm>
            <a:off x="9260847" y="530517"/>
            <a:ext cx="6460534" cy="2266481"/>
          </a:xfrm>
          <a:prstGeom prst="rect">
            <a:avLst/>
          </a:prstGeom>
        </p:spPr>
        <p:txBody>
          <a:bodyPr lIns="0" tIns="0" rIns="0" bIns="0" rtlCol="0" anchor="t">
            <a:spAutoFit/>
          </a:bodyPr>
          <a:lstStyle/>
          <a:p>
            <a:pPr algn="l">
              <a:lnSpc>
                <a:spcPts val="5877"/>
              </a:lnSpc>
            </a:pPr>
            <a:r>
              <a:rPr lang="en-US" sz="4521">
                <a:solidFill>
                  <a:srgbClr val="FFFFFF"/>
                </a:solidFill>
                <a:latin typeface="Poppins Ultra-Bold"/>
              </a:rPr>
              <a:t>WORK THROUGH COLLABORATION</a:t>
            </a:r>
          </a:p>
          <a:p>
            <a:pPr marL="0" lvl="0" indent="0" algn="l">
              <a:lnSpc>
                <a:spcPts val="5877"/>
              </a:lnSpc>
              <a:spcBef>
                <a:spcPct val="0"/>
              </a:spcBef>
            </a:pPr>
            <a:endParaRPr lang="en-US" sz="4521">
              <a:solidFill>
                <a:srgbClr val="FFFFFF"/>
              </a:solidFill>
              <a:latin typeface="Poppins Ultra-Bold"/>
            </a:endParaRPr>
          </a:p>
        </p:txBody>
      </p:sp>
      <p:sp>
        <p:nvSpPr>
          <p:cNvPr id="19" name="Freeform 19"/>
          <p:cNvSpPr/>
          <p:nvPr/>
        </p:nvSpPr>
        <p:spPr>
          <a:xfrm>
            <a:off x="8810687" y="5405109"/>
            <a:ext cx="869153" cy="872643"/>
          </a:xfrm>
          <a:custGeom>
            <a:avLst/>
            <a:gdLst/>
            <a:ahLst/>
            <a:cxnLst/>
            <a:rect l="l" t="t" r="r" b="b"/>
            <a:pathLst>
              <a:path w="869153" h="872643">
                <a:moveTo>
                  <a:pt x="0" y="0"/>
                </a:moveTo>
                <a:lnTo>
                  <a:pt x="869153" y="0"/>
                </a:lnTo>
                <a:lnTo>
                  <a:pt x="869153" y="872643"/>
                </a:lnTo>
                <a:lnTo>
                  <a:pt x="0" y="872643"/>
                </a:lnTo>
                <a:lnTo>
                  <a:pt x="0" y="0"/>
                </a:lnTo>
                <a:close/>
              </a:path>
            </a:pathLst>
          </a:custGeom>
          <a:blipFill>
            <a:blip r:embed="rId6"/>
            <a:stretch>
              <a:fillRect/>
            </a:stretch>
          </a:blipFill>
        </p:spPr>
      </p:sp>
      <p:sp>
        <p:nvSpPr>
          <p:cNvPr id="20" name="Freeform 20"/>
          <p:cNvSpPr/>
          <p:nvPr/>
        </p:nvSpPr>
        <p:spPr>
          <a:xfrm>
            <a:off x="8810687" y="7488354"/>
            <a:ext cx="900319" cy="900319"/>
          </a:xfrm>
          <a:custGeom>
            <a:avLst/>
            <a:gdLst/>
            <a:ahLst/>
            <a:cxnLst/>
            <a:rect l="l" t="t" r="r" b="b"/>
            <a:pathLst>
              <a:path w="900319" h="900319">
                <a:moveTo>
                  <a:pt x="0" y="0"/>
                </a:moveTo>
                <a:lnTo>
                  <a:pt x="900319" y="0"/>
                </a:lnTo>
                <a:lnTo>
                  <a:pt x="900319" y="900319"/>
                </a:lnTo>
                <a:lnTo>
                  <a:pt x="0" y="900319"/>
                </a:lnTo>
                <a:lnTo>
                  <a:pt x="0" y="0"/>
                </a:lnTo>
                <a:close/>
              </a:path>
            </a:pathLst>
          </a:custGeom>
          <a:blipFill>
            <a:blip r:embed="rId7"/>
            <a:stretch>
              <a:fillRect/>
            </a:stretch>
          </a:blipFill>
        </p:spPr>
      </p:sp>
      <p:sp>
        <p:nvSpPr>
          <p:cNvPr id="21" name="Freeform 21"/>
          <p:cNvSpPr/>
          <p:nvPr/>
        </p:nvSpPr>
        <p:spPr>
          <a:xfrm>
            <a:off x="8669820" y="3289067"/>
            <a:ext cx="1150888" cy="804476"/>
          </a:xfrm>
          <a:custGeom>
            <a:avLst/>
            <a:gdLst/>
            <a:ahLst/>
            <a:cxnLst/>
            <a:rect l="l" t="t" r="r" b="b"/>
            <a:pathLst>
              <a:path w="1150888" h="804476">
                <a:moveTo>
                  <a:pt x="0" y="0"/>
                </a:moveTo>
                <a:lnTo>
                  <a:pt x="1150888" y="0"/>
                </a:lnTo>
                <a:lnTo>
                  <a:pt x="1150888" y="804476"/>
                </a:lnTo>
                <a:lnTo>
                  <a:pt x="0" y="804476"/>
                </a:lnTo>
                <a:lnTo>
                  <a:pt x="0" y="0"/>
                </a:lnTo>
                <a:close/>
              </a:path>
            </a:pathLst>
          </a:custGeom>
          <a:blipFill>
            <a:blip r:embed="rId8"/>
            <a:stretch>
              <a:fillRect l="-10563" r="-10563"/>
            </a:stretch>
          </a:blipFill>
        </p:spPr>
      </p:sp>
      <p:sp>
        <p:nvSpPr>
          <p:cNvPr id="22" name="TextBox 22"/>
          <p:cNvSpPr txBox="1"/>
          <p:nvPr/>
        </p:nvSpPr>
        <p:spPr>
          <a:xfrm>
            <a:off x="10340832" y="2671232"/>
            <a:ext cx="6460534" cy="726172"/>
          </a:xfrm>
          <a:prstGeom prst="rect">
            <a:avLst/>
          </a:prstGeom>
        </p:spPr>
        <p:txBody>
          <a:bodyPr lIns="0" tIns="0" rIns="0" bIns="0" rtlCol="0" anchor="t">
            <a:spAutoFit/>
          </a:bodyPr>
          <a:lstStyle/>
          <a:p>
            <a:pPr marL="0" lvl="0" indent="0" algn="l">
              <a:lnSpc>
                <a:spcPts val="5617"/>
              </a:lnSpc>
              <a:spcBef>
                <a:spcPct val="0"/>
              </a:spcBef>
            </a:pPr>
            <a:r>
              <a:rPr lang="en-US" sz="4321">
                <a:solidFill>
                  <a:srgbClr val="FFFFFF"/>
                </a:solidFill>
                <a:latin typeface="Poppins Ultra-Bold"/>
              </a:rPr>
              <a:t>STATE </a:t>
            </a:r>
          </a:p>
        </p:txBody>
      </p:sp>
      <p:sp>
        <p:nvSpPr>
          <p:cNvPr id="23" name="TextBox 23"/>
          <p:cNvSpPr txBox="1"/>
          <p:nvPr/>
        </p:nvSpPr>
        <p:spPr>
          <a:xfrm>
            <a:off x="10340832" y="4588778"/>
            <a:ext cx="6460534" cy="726172"/>
          </a:xfrm>
          <a:prstGeom prst="rect">
            <a:avLst/>
          </a:prstGeom>
        </p:spPr>
        <p:txBody>
          <a:bodyPr lIns="0" tIns="0" rIns="0" bIns="0" rtlCol="0" anchor="t">
            <a:spAutoFit/>
          </a:bodyPr>
          <a:lstStyle/>
          <a:p>
            <a:pPr marL="0" lvl="0" indent="0" algn="l">
              <a:lnSpc>
                <a:spcPts val="5617"/>
              </a:lnSpc>
              <a:spcBef>
                <a:spcPct val="0"/>
              </a:spcBef>
            </a:pPr>
            <a:r>
              <a:rPr lang="en-US" sz="4321">
                <a:solidFill>
                  <a:srgbClr val="FFFFFF"/>
                </a:solidFill>
                <a:latin typeface="Poppins Ultra-Bold"/>
              </a:rPr>
              <a:t>NATIONAL </a:t>
            </a:r>
          </a:p>
        </p:txBody>
      </p:sp>
      <p:sp>
        <p:nvSpPr>
          <p:cNvPr id="24" name="TextBox 24"/>
          <p:cNvSpPr txBox="1"/>
          <p:nvPr/>
        </p:nvSpPr>
        <p:spPr>
          <a:xfrm>
            <a:off x="10340832" y="6971095"/>
            <a:ext cx="6460534" cy="726172"/>
          </a:xfrm>
          <a:prstGeom prst="rect">
            <a:avLst/>
          </a:prstGeom>
        </p:spPr>
        <p:txBody>
          <a:bodyPr lIns="0" tIns="0" rIns="0" bIns="0" rtlCol="0" anchor="t">
            <a:spAutoFit/>
          </a:bodyPr>
          <a:lstStyle/>
          <a:p>
            <a:pPr marL="0" lvl="0" indent="0" algn="l">
              <a:lnSpc>
                <a:spcPts val="5617"/>
              </a:lnSpc>
              <a:spcBef>
                <a:spcPct val="0"/>
              </a:spcBef>
            </a:pPr>
            <a:r>
              <a:rPr lang="en-US" sz="4321">
                <a:solidFill>
                  <a:srgbClr val="FFFFFF"/>
                </a:solidFill>
                <a:latin typeface="Poppins Bold"/>
              </a:rPr>
              <a:t>INTERNATIONAL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925605" y="1028700"/>
            <a:ext cx="13292143" cy="9812018"/>
          </a:xfrm>
          <a:custGeom>
            <a:avLst/>
            <a:gdLst/>
            <a:ahLst/>
            <a:cxnLst/>
            <a:rect l="l" t="t" r="r" b="b"/>
            <a:pathLst>
              <a:path w="13292143" h="9812018">
                <a:moveTo>
                  <a:pt x="0" y="0"/>
                </a:moveTo>
                <a:lnTo>
                  <a:pt x="13292143" y="0"/>
                </a:lnTo>
                <a:lnTo>
                  <a:pt x="13292143"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2379561" y="604133"/>
            <a:ext cx="6955149" cy="992616"/>
          </a:xfrm>
          <a:prstGeom prst="rect">
            <a:avLst/>
          </a:prstGeom>
        </p:spPr>
        <p:txBody>
          <a:bodyPr lIns="0" tIns="0" rIns="0" bIns="0" rtlCol="0" anchor="t">
            <a:spAutoFit/>
          </a:bodyPr>
          <a:lstStyle/>
          <a:p>
            <a:pPr marL="0" lvl="0" indent="0" algn="l">
              <a:lnSpc>
                <a:spcPts val="7593"/>
              </a:lnSpc>
            </a:pPr>
            <a:r>
              <a:rPr lang="en-US" sz="5841">
                <a:solidFill>
                  <a:srgbClr val="FFFFFF"/>
                </a:solidFill>
                <a:latin typeface="Poppins Ultra-Bold"/>
              </a:rPr>
              <a:t>CND MEXICO</a:t>
            </a:r>
          </a:p>
        </p:txBody>
      </p:sp>
      <p:grpSp>
        <p:nvGrpSpPr>
          <p:cNvPr id="5" name="Group 5"/>
          <p:cNvGrpSpPr/>
          <p:nvPr/>
        </p:nvGrpSpPr>
        <p:grpSpPr>
          <a:xfrm>
            <a:off x="9885864" y="0"/>
            <a:ext cx="7597273" cy="10287000"/>
            <a:chOff x="0" y="0"/>
            <a:chExt cx="10129697" cy="13716000"/>
          </a:xfrm>
        </p:grpSpPr>
        <p:pic>
          <p:nvPicPr>
            <p:cNvPr id="6" name="Picture 6"/>
            <p:cNvPicPr>
              <a:picLocks noChangeAspect="1"/>
            </p:cNvPicPr>
            <p:nvPr/>
          </p:nvPicPr>
          <p:blipFill>
            <a:blip r:embed="rId5"/>
            <a:srcRect l="26927" r="26927"/>
            <a:stretch>
              <a:fillRect/>
            </a:stretch>
          </p:blipFill>
          <p:spPr>
            <a:xfrm>
              <a:off x="0" y="0"/>
              <a:ext cx="10129697" cy="13716000"/>
            </a:xfrm>
            <a:prstGeom prst="rect">
              <a:avLst/>
            </a:prstGeom>
          </p:spPr>
        </p:pic>
      </p:grpSp>
      <p:sp>
        <p:nvSpPr>
          <p:cNvPr id="7" name="TextBox 7"/>
          <p:cNvSpPr txBox="1"/>
          <p:nvPr/>
        </p:nvSpPr>
        <p:spPr>
          <a:xfrm>
            <a:off x="811476" y="2099251"/>
            <a:ext cx="7939732" cy="7267207"/>
          </a:xfrm>
          <a:prstGeom prst="rect">
            <a:avLst/>
          </a:prstGeom>
        </p:spPr>
        <p:txBody>
          <a:bodyPr lIns="0" tIns="0" rIns="0" bIns="0" rtlCol="0" anchor="t">
            <a:spAutoFit/>
          </a:bodyPr>
          <a:lstStyle/>
          <a:p>
            <a:pPr algn="just">
              <a:lnSpc>
                <a:spcPts val="3695"/>
              </a:lnSpc>
            </a:pPr>
            <a:r>
              <a:rPr lang="en-US" sz="2639">
                <a:solidFill>
                  <a:srgbClr val="FFFFFF"/>
                </a:solidFill>
                <a:latin typeface="Poppins Medium"/>
              </a:rPr>
              <a:t> The cultural manager from Michoacán Mexico Erandi Fajardo Robledo is the president of CND. She leads the conseil and through different efforts and making connection with other managers, researchers and dancers all over Mexico, she recognizes the collaboration and impulsers to promote better work conditions for dancers. </a:t>
            </a:r>
          </a:p>
          <a:p>
            <a:pPr algn="just">
              <a:lnSpc>
                <a:spcPts val="3695"/>
              </a:lnSpc>
            </a:pPr>
            <a:endParaRPr lang="en-US" sz="2639">
              <a:solidFill>
                <a:srgbClr val="FFFFFF"/>
              </a:solidFill>
              <a:latin typeface="Poppins Medium"/>
            </a:endParaRPr>
          </a:p>
          <a:p>
            <a:pPr algn="just">
              <a:lnSpc>
                <a:spcPts val="4255"/>
              </a:lnSpc>
            </a:pPr>
            <a:r>
              <a:rPr lang="en-US" sz="3039">
                <a:solidFill>
                  <a:srgbClr val="FFFFFF"/>
                </a:solidFill>
                <a:latin typeface="Poppins Medium"/>
              </a:rPr>
              <a:t>This year 2024, tha national campaign is called  TRABAJO DIGNO PARA DANZA</a:t>
            </a:r>
          </a:p>
          <a:p>
            <a:pPr algn="l">
              <a:lnSpc>
                <a:spcPts val="4255"/>
              </a:lnSpc>
            </a:pPr>
            <a:endParaRPr lang="en-US" sz="3039">
              <a:solidFill>
                <a:srgbClr val="FFFFFF"/>
              </a:solidFill>
              <a:latin typeface="Poppins Medium"/>
            </a:endParaRPr>
          </a:p>
          <a:p>
            <a:pPr algn="l">
              <a:lnSpc>
                <a:spcPts val="4255"/>
              </a:lnSpc>
            </a:pPr>
            <a:r>
              <a:rPr lang="en-US" sz="3039">
                <a:solidFill>
                  <a:srgbClr val="FFFFFF"/>
                </a:solidFill>
                <a:latin typeface="Poppins Medium"/>
              </a:rPr>
              <a:t>         “DIGNIFIED WORK FOR DANCERS”</a:t>
            </a:r>
          </a:p>
          <a:p>
            <a:pPr algn="l">
              <a:lnSpc>
                <a:spcPts val="3695"/>
              </a:lnSpc>
            </a:pPr>
            <a:endParaRPr lang="en-US" sz="3039">
              <a:solidFill>
                <a:srgbClr val="FFFFFF"/>
              </a:solidFill>
              <a:latin typeface="Poppins Medium"/>
            </a:endParaRPr>
          </a:p>
          <a:p>
            <a:pPr marL="0" lvl="0" indent="0" algn="l">
              <a:lnSpc>
                <a:spcPts val="3695"/>
              </a:lnSpc>
              <a:spcBef>
                <a:spcPct val="0"/>
              </a:spcBef>
            </a:pPr>
            <a:endParaRPr lang="en-US" sz="3039">
              <a:solidFill>
                <a:srgbClr val="FFFFFF"/>
              </a:solidFill>
              <a:latin typeface="Poppi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925605" y="1028700"/>
            <a:ext cx="13292143" cy="9812018"/>
          </a:xfrm>
          <a:custGeom>
            <a:avLst/>
            <a:gdLst/>
            <a:ahLst/>
            <a:cxnLst/>
            <a:rect l="l" t="t" r="r" b="b"/>
            <a:pathLst>
              <a:path w="13292143" h="9812018">
                <a:moveTo>
                  <a:pt x="0" y="0"/>
                </a:moveTo>
                <a:lnTo>
                  <a:pt x="13292143" y="0"/>
                </a:lnTo>
                <a:lnTo>
                  <a:pt x="13292143"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725024" y="254333"/>
            <a:ext cx="9375641" cy="1847960"/>
          </a:xfrm>
          <a:prstGeom prst="rect">
            <a:avLst/>
          </a:prstGeom>
        </p:spPr>
        <p:txBody>
          <a:bodyPr lIns="0" tIns="0" rIns="0" bIns="0" rtlCol="0" anchor="t">
            <a:spAutoFit/>
          </a:bodyPr>
          <a:lstStyle/>
          <a:p>
            <a:pPr algn="l">
              <a:lnSpc>
                <a:spcPts val="4863"/>
              </a:lnSpc>
            </a:pPr>
            <a:r>
              <a:rPr lang="en-US" sz="3741">
                <a:solidFill>
                  <a:srgbClr val="FFFFFF"/>
                </a:solidFill>
                <a:latin typeface="Poppins Ultra-Bold"/>
              </a:rPr>
              <a:t>LINK HIDALGO</a:t>
            </a:r>
          </a:p>
          <a:p>
            <a:pPr marL="0" lvl="0" indent="0" algn="l">
              <a:lnSpc>
                <a:spcPts val="4863"/>
              </a:lnSpc>
            </a:pPr>
            <a:r>
              <a:rPr lang="en-US" sz="3741">
                <a:solidFill>
                  <a:srgbClr val="FFFFFF"/>
                </a:solidFill>
                <a:latin typeface="Poppins Ultra-Bold"/>
              </a:rPr>
              <a:t>COMITÉ ESTATAL DE LA DANZA EN HIDALGO</a:t>
            </a:r>
          </a:p>
        </p:txBody>
      </p:sp>
      <p:grpSp>
        <p:nvGrpSpPr>
          <p:cNvPr id="5" name="Group 5"/>
          <p:cNvGrpSpPr/>
          <p:nvPr/>
        </p:nvGrpSpPr>
        <p:grpSpPr>
          <a:xfrm>
            <a:off x="9885864" y="0"/>
            <a:ext cx="7597273" cy="10287000"/>
            <a:chOff x="0" y="0"/>
            <a:chExt cx="10129697" cy="13716000"/>
          </a:xfrm>
        </p:grpSpPr>
        <p:pic>
          <p:nvPicPr>
            <p:cNvPr id="6" name="Picture 6"/>
            <p:cNvPicPr>
              <a:picLocks noChangeAspect="1"/>
            </p:cNvPicPr>
            <p:nvPr/>
          </p:nvPicPr>
          <p:blipFill>
            <a:blip r:embed="rId5"/>
            <a:srcRect l="13073" r="13073"/>
            <a:stretch>
              <a:fillRect/>
            </a:stretch>
          </p:blipFill>
          <p:spPr>
            <a:xfrm>
              <a:off x="0" y="0"/>
              <a:ext cx="10129697" cy="13716000"/>
            </a:xfrm>
            <a:prstGeom prst="rect">
              <a:avLst/>
            </a:prstGeom>
          </p:spPr>
        </p:pic>
      </p:grpSp>
      <p:sp>
        <p:nvSpPr>
          <p:cNvPr id="7" name="Freeform 7"/>
          <p:cNvSpPr/>
          <p:nvPr/>
        </p:nvSpPr>
        <p:spPr>
          <a:xfrm>
            <a:off x="3016390" y="7626562"/>
            <a:ext cx="4356713" cy="2514186"/>
          </a:xfrm>
          <a:custGeom>
            <a:avLst/>
            <a:gdLst/>
            <a:ahLst/>
            <a:cxnLst/>
            <a:rect l="l" t="t" r="r" b="b"/>
            <a:pathLst>
              <a:path w="4356713" h="2514186">
                <a:moveTo>
                  <a:pt x="0" y="0"/>
                </a:moveTo>
                <a:lnTo>
                  <a:pt x="4356713" y="0"/>
                </a:lnTo>
                <a:lnTo>
                  <a:pt x="4356713" y="2514186"/>
                </a:lnTo>
                <a:lnTo>
                  <a:pt x="0" y="2514186"/>
                </a:lnTo>
                <a:lnTo>
                  <a:pt x="0" y="0"/>
                </a:lnTo>
                <a:close/>
              </a:path>
            </a:pathLst>
          </a:custGeom>
          <a:blipFill>
            <a:blip r:embed="rId6"/>
            <a:stretch>
              <a:fillRect/>
            </a:stretch>
          </a:blipFill>
        </p:spPr>
      </p:sp>
      <p:sp>
        <p:nvSpPr>
          <p:cNvPr id="8" name="TextBox 8"/>
          <p:cNvSpPr txBox="1"/>
          <p:nvPr/>
        </p:nvSpPr>
        <p:spPr>
          <a:xfrm>
            <a:off x="725024" y="2671979"/>
            <a:ext cx="8418976" cy="6943188"/>
          </a:xfrm>
          <a:prstGeom prst="rect">
            <a:avLst/>
          </a:prstGeom>
        </p:spPr>
        <p:txBody>
          <a:bodyPr lIns="0" tIns="0" rIns="0" bIns="0" rtlCol="0" anchor="t">
            <a:spAutoFit/>
          </a:bodyPr>
          <a:lstStyle/>
          <a:p>
            <a:pPr algn="just">
              <a:lnSpc>
                <a:spcPts val="3918"/>
              </a:lnSpc>
            </a:pPr>
            <a:r>
              <a:rPr lang="en-US" sz="2798">
                <a:solidFill>
                  <a:srgbClr val="FFFFFF"/>
                </a:solidFill>
                <a:latin typeface="Poppins"/>
              </a:rPr>
              <a:t>Collaboration with three more people dedicated to dance.</a:t>
            </a:r>
          </a:p>
          <a:p>
            <a:pPr algn="just">
              <a:lnSpc>
                <a:spcPts val="3918"/>
              </a:lnSpc>
            </a:pPr>
            <a:endParaRPr lang="en-US" sz="2798">
              <a:solidFill>
                <a:srgbClr val="FFFFFF"/>
              </a:solidFill>
              <a:latin typeface="Poppins"/>
            </a:endParaRPr>
          </a:p>
          <a:p>
            <a:pPr algn="just">
              <a:lnSpc>
                <a:spcPts val="3918"/>
              </a:lnSpc>
            </a:pPr>
            <a:r>
              <a:rPr lang="en-US" sz="2798">
                <a:solidFill>
                  <a:srgbClr val="FFFFFF"/>
                </a:solidFill>
                <a:latin typeface="Poppins"/>
              </a:rPr>
              <a:t>We are managers in our state and we are working hard in order to reach more objectives  and benefits for our colleagues.</a:t>
            </a:r>
          </a:p>
          <a:p>
            <a:pPr algn="just">
              <a:lnSpc>
                <a:spcPts val="3918"/>
              </a:lnSpc>
            </a:pPr>
            <a:endParaRPr lang="en-US" sz="2798">
              <a:solidFill>
                <a:srgbClr val="FFFFFF"/>
              </a:solidFill>
              <a:latin typeface="Poppins"/>
            </a:endParaRPr>
          </a:p>
          <a:p>
            <a:pPr algn="just">
              <a:lnSpc>
                <a:spcPts val="3918"/>
              </a:lnSpc>
            </a:pPr>
            <a:r>
              <a:rPr lang="en-US" sz="2798">
                <a:solidFill>
                  <a:srgbClr val="FFFFFF"/>
                </a:solidFill>
                <a:latin typeface="Poppins"/>
              </a:rPr>
              <a:t>There is a network and more people dedicated to dance are joining our groups to add more ideas and express their needs.</a:t>
            </a:r>
          </a:p>
          <a:p>
            <a:pPr algn="just">
              <a:lnSpc>
                <a:spcPts val="3918"/>
              </a:lnSpc>
            </a:pPr>
            <a:endParaRPr lang="en-US" sz="2798">
              <a:solidFill>
                <a:srgbClr val="FFFFFF"/>
              </a:solidFill>
              <a:latin typeface="Poppins"/>
            </a:endParaRPr>
          </a:p>
          <a:p>
            <a:pPr algn="just">
              <a:lnSpc>
                <a:spcPts val="3918"/>
              </a:lnSpc>
            </a:pPr>
            <a:endParaRPr lang="en-US" sz="2798">
              <a:solidFill>
                <a:srgbClr val="FFFFFF"/>
              </a:solidFill>
              <a:latin typeface="Poppins"/>
            </a:endParaRPr>
          </a:p>
          <a:p>
            <a:pPr algn="just">
              <a:lnSpc>
                <a:spcPts val="3918"/>
              </a:lnSpc>
            </a:pPr>
            <a:endParaRPr lang="en-US" sz="2798">
              <a:solidFill>
                <a:srgbClr val="FFFFFF"/>
              </a:solidFill>
              <a:latin typeface="Poppins"/>
            </a:endParaRPr>
          </a:p>
          <a:p>
            <a:pPr marL="0" lvl="0" indent="0" algn="just">
              <a:lnSpc>
                <a:spcPts val="3918"/>
              </a:lnSpc>
              <a:spcBef>
                <a:spcPct val="0"/>
              </a:spcBef>
            </a:pPr>
            <a:endParaRPr lang="en-US" sz="2798">
              <a:solidFill>
                <a:srgbClr val="FFFFFF"/>
              </a:solidFill>
              <a:latin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9564685" y="6793156"/>
            <a:ext cx="886697" cy="886697"/>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cap="sq">
              <a:noFill/>
              <a:prstDash val="solid"/>
              <a:miter/>
            </a:ln>
          </p:spPr>
        </p:sp>
        <p:sp>
          <p:nvSpPr>
            <p:cNvPr id="5" name="TextBox 5"/>
            <p:cNvSpPr txBox="1"/>
            <p:nvPr/>
          </p:nvSpPr>
          <p:spPr>
            <a:xfrm>
              <a:off x="0" y="0"/>
              <a:ext cx="812800" cy="812800"/>
            </a:xfrm>
            <a:prstGeom prst="rect">
              <a:avLst/>
            </a:prstGeom>
          </p:spPr>
          <p:txBody>
            <a:bodyPr lIns="50800" tIns="50800" rIns="50800" bIns="50800" rtlCol="0" anchor="ctr"/>
            <a:lstStyle/>
            <a:p>
              <a:pPr algn="ctr">
                <a:lnSpc>
                  <a:spcPts val="2006"/>
                </a:lnSpc>
              </a:pPr>
              <a:endParaRPr/>
            </a:p>
          </p:txBody>
        </p:sp>
      </p:grpSp>
      <p:grpSp>
        <p:nvGrpSpPr>
          <p:cNvPr id="6" name="Group 6"/>
          <p:cNvGrpSpPr/>
          <p:nvPr/>
        </p:nvGrpSpPr>
        <p:grpSpPr>
          <a:xfrm>
            <a:off x="11309470" y="8898090"/>
            <a:ext cx="886697" cy="886697"/>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cap="sq">
              <a:noFill/>
              <a:prstDash val="solid"/>
              <a:miter/>
            </a:ln>
          </p:spPr>
        </p:sp>
        <p:sp>
          <p:nvSpPr>
            <p:cNvPr id="8" name="TextBox 8"/>
            <p:cNvSpPr txBox="1"/>
            <p:nvPr/>
          </p:nvSpPr>
          <p:spPr>
            <a:xfrm>
              <a:off x="0" y="0"/>
              <a:ext cx="812800" cy="812800"/>
            </a:xfrm>
            <a:prstGeom prst="rect">
              <a:avLst/>
            </a:prstGeom>
          </p:spPr>
          <p:txBody>
            <a:bodyPr lIns="50800" tIns="50800" rIns="50800" bIns="50800" rtlCol="0" anchor="ctr"/>
            <a:lstStyle/>
            <a:p>
              <a:pPr marL="0" lvl="0" indent="0" algn="ctr">
                <a:lnSpc>
                  <a:spcPts val="2006"/>
                </a:lnSpc>
                <a:spcBef>
                  <a:spcPct val="0"/>
                </a:spcBef>
              </a:pPr>
              <a:endParaRPr/>
            </a:p>
          </p:txBody>
        </p:sp>
      </p:grpSp>
      <p:sp>
        <p:nvSpPr>
          <p:cNvPr id="9" name="Freeform 9"/>
          <p:cNvSpPr/>
          <p:nvPr/>
        </p:nvSpPr>
        <p:spPr>
          <a:xfrm>
            <a:off x="11489575" y="9078195"/>
            <a:ext cx="526487" cy="526487"/>
          </a:xfrm>
          <a:custGeom>
            <a:avLst/>
            <a:gdLst/>
            <a:ahLst/>
            <a:cxnLst/>
            <a:rect l="l" t="t" r="r" b="b"/>
            <a:pathLst>
              <a:path w="526487" h="526487">
                <a:moveTo>
                  <a:pt x="0" y="0"/>
                </a:moveTo>
                <a:lnTo>
                  <a:pt x="526487" y="0"/>
                </a:lnTo>
                <a:lnTo>
                  <a:pt x="526487" y="526487"/>
                </a:lnTo>
                <a:lnTo>
                  <a:pt x="0" y="5264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0129334" y="-4515824"/>
            <a:ext cx="13292143" cy="9812018"/>
          </a:xfrm>
          <a:custGeom>
            <a:avLst/>
            <a:gdLst/>
            <a:ahLst/>
            <a:cxnLst/>
            <a:rect l="l" t="t" r="r" b="b"/>
            <a:pathLst>
              <a:path w="13292143" h="9812018">
                <a:moveTo>
                  <a:pt x="0" y="0"/>
                </a:moveTo>
                <a:lnTo>
                  <a:pt x="13292143" y="0"/>
                </a:lnTo>
                <a:lnTo>
                  <a:pt x="13292143" y="9812018"/>
                </a:lnTo>
                <a:lnTo>
                  <a:pt x="0" y="98120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9817401" y="7099581"/>
            <a:ext cx="384225" cy="273848"/>
          </a:xfrm>
          <a:custGeom>
            <a:avLst/>
            <a:gdLst/>
            <a:ahLst/>
            <a:cxnLst/>
            <a:rect l="l" t="t" r="r" b="b"/>
            <a:pathLst>
              <a:path w="384225" h="273848">
                <a:moveTo>
                  <a:pt x="0" y="0"/>
                </a:moveTo>
                <a:lnTo>
                  <a:pt x="384225" y="0"/>
                </a:lnTo>
                <a:lnTo>
                  <a:pt x="384225" y="273847"/>
                </a:lnTo>
                <a:lnTo>
                  <a:pt x="0" y="2738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4039041" y="7084488"/>
            <a:ext cx="476931" cy="288940"/>
          </a:xfrm>
          <a:custGeom>
            <a:avLst/>
            <a:gdLst/>
            <a:ahLst/>
            <a:cxnLst/>
            <a:rect l="l" t="t" r="r" b="b"/>
            <a:pathLst>
              <a:path w="476931" h="288940">
                <a:moveTo>
                  <a:pt x="0" y="0"/>
                </a:moveTo>
                <a:lnTo>
                  <a:pt x="476931" y="0"/>
                </a:lnTo>
                <a:lnTo>
                  <a:pt x="476931" y="288940"/>
                </a:lnTo>
                <a:lnTo>
                  <a:pt x="0" y="2889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a:off x="13180976" y="7373428"/>
            <a:ext cx="4957927" cy="2788834"/>
          </a:xfrm>
          <a:custGeom>
            <a:avLst/>
            <a:gdLst/>
            <a:ahLst/>
            <a:cxnLst/>
            <a:rect l="l" t="t" r="r" b="b"/>
            <a:pathLst>
              <a:path w="4957927" h="2788834">
                <a:moveTo>
                  <a:pt x="0" y="0"/>
                </a:moveTo>
                <a:lnTo>
                  <a:pt x="4957927" y="0"/>
                </a:lnTo>
                <a:lnTo>
                  <a:pt x="4957927" y="2788834"/>
                </a:lnTo>
                <a:lnTo>
                  <a:pt x="0" y="2788834"/>
                </a:lnTo>
                <a:lnTo>
                  <a:pt x="0" y="0"/>
                </a:lnTo>
                <a:close/>
              </a:path>
            </a:pathLst>
          </a:custGeom>
          <a:blipFill>
            <a:blip r:embed="rId11"/>
            <a:stretch>
              <a:fillRect/>
            </a:stretch>
          </a:blipFill>
        </p:spPr>
      </p:sp>
      <p:sp>
        <p:nvSpPr>
          <p:cNvPr id="14" name="Freeform 14"/>
          <p:cNvSpPr/>
          <p:nvPr/>
        </p:nvSpPr>
        <p:spPr>
          <a:xfrm>
            <a:off x="7568264" y="5714858"/>
            <a:ext cx="5266724" cy="2609223"/>
          </a:xfrm>
          <a:custGeom>
            <a:avLst/>
            <a:gdLst/>
            <a:ahLst/>
            <a:cxnLst/>
            <a:rect l="l" t="t" r="r" b="b"/>
            <a:pathLst>
              <a:path w="5266724" h="2609223">
                <a:moveTo>
                  <a:pt x="0" y="0"/>
                </a:moveTo>
                <a:lnTo>
                  <a:pt x="5266724" y="0"/>
                </a:lnTo>
                <a:lnTo>
                  <a:pt x="5266724" y="2609223"/>
                </a:lnTo>
                <a:lnTo>
                  <a:pt x="0" y="2609223"/>
                </a:lnTo>
                <a:lnTo>
                  <a:pt x="0" y="0"/>
                </a:lnTo>
                <a:close/>
              </a:path>
            </a:pathLst>
          </a:custGeom>
          <a:blipFill>
            <a:blip r:embed="rId12"/>
            <a:stretch>
              <a:fillRect/>
            </a:stretch>
          </a:blipFill>
        </p:spPr>
      </p:sp>
      <p:sp>
        <p:nvSpPr>
          <p:cNvPr id="15" name="Freeform 15"/>
          <p:cNvSpPr/>
          <p:nvPr/>
        </p:nvSpPr>
        <p:spPr>
          <a:xfrm>
            <a:off x="11615161" y="146787"/>
            <a:ext cx="6523742" cy="5149407"/>
          </a:xfrm>
          <a:custGeom>
            <a:avLst/>
            <a:gdLst/>
            <a:ahLst/>
            <a:cxnLst/>
            <a:rect l="l" t="t" r="r" b="b"/>
            <a:pathLst>
              <a:path w="6523742" h="5149407">
                <a:moveTo>
                  <a:pt x="0" y="0"/>
                </a:moveTo>
                <a:lnTo>
                  <a:pt x="6523742" y="0"/>
                </a:lnTo>
                <a:lnTo>
                  <a:pt x="6523742" y="5149407"/>
                </a:lnTo>
                <a:lnTo>
                  <a:pt x="0" y="5149407"/>
                </a:lnTo>
                <a:lnTo>
                  <a:pt x="0" y="0"/>
                </a:lnTo>
                <a:close/>
              </a:path>
            </a:pathLst>
          </a:custGeom>
          <a:blipFill>
            <a:blip r:embed="rId13"/>
            <a:stretch>
              <a:fillRect/>
            </a:stretch>
          </a:blipFill>
        </p:spPr>
      </p:sp>
      <p:sp>
        <p:nvSpPr>
          <p:cNvPr id="16" name="TextBox 16"/>
          <p:cNvSpPr txBox="1"/>
          <p:nvPr/>
        </p:nvSpPr>
        <p:spPr>
          <a:xfrm>
            <a:off x="811476" y="323510"/>
            <a:ext cx="7762760" cy="2926825"/>
          </a:xfrm>
          <a:prstGeom prst="rect">
            <a:avLst/>
          </a:prstGeom>
        </p:spPr>
        <p:txBody>
          <a:bodyPr lIns="0" tIns="0" rIns="0" bIns="0" rtlCol="0" anchor="t">
            <a:spAutoFit/>
          </a:bodyPr>
          <a:lstStyle/>
          <a:p>
            <a:pPr algn="ctr">
              <a:lnSpc>
                <a:spcPts val="4603"/>
              </a:lnSpc>
            </a:pPr>
            <a:r>
              <a:rPr lang="en-US" sz="3541">
                <a:solidFill>
                  <a:srgbClr val="FFFFFF"/>
                </a:solidFill>
                <a:latin typeface="Poppins Ultra-Bold"/>
              </a:rPr>
              <a:t>AN EXAMPLE OF WHAT WE HAVE REACHED THROUGH COLLABORATION</a:t>
            </a:r>
          </a:p>
          <a:p>
            <a:pPr algn="ctr">
              <a:lnSpc>
                <a:spcPts val="4603"/>
              </a:lnSpc>
            </a:pPr>
            <a:endParaRPr lang="en-US" sz="3541">
              <a:solidFill>
                <a:srgbClr val="FFFFFF"/>
              </a:solidFill>
              <a:latin typeface="Poppins Ultra-Bold"/>
            </a:endParaRPr>
          </a:p>
          <a:p>
            <a:pPr marL="0" lvl="0" indent="0" algn="ctr">
              <a:lnSpc>
                <a:spcPts val="4603"/>
              </a:lnSpc>
              <a:spcBef>
                <a:spcPct val="0"/>
              </a:spcBef>
            </a:pPr>
            <a:endParaRPr lang="en-US" sz="3541">
              <a:solidFill>
                <a:srgbClr val="FFFFFF"/>
              </a:solidFill>
              <a:latin typeface="Poppins Ultra-Bold"/>
            </a:endParaRPr>
          </a:p>
        </p:txBody>
      </p:sp>
      <p:sp>
        <p:nvSpPr>
          <p:cNvPr id="17" name="TextBox 17"/>
          <p:cNvSpPr txBox="1"/>
          <p:nvPr/>
        </p:nvSpPr>
        <p:spPr>
          <a:xfrm>
            <a:off x="376987" y="2456846"/>
            <a:ext cx="6848377" cy="8185981"/>
          </a:xfrm>
          <a:prstGeom prst="rect">
            <a:avLst/>
          </a:prstGeom>
        </p:spPr>
        <p:txBody>
          <a:bodyPr lIns="0" tIns="0" rIns="0" bIns="0" rtlCol="0" anchor="t">
            <a:spAutoFit/>
          </a:bodyPr>
          <a:lstStyle/>
          <a:p>
            <a:pPr algn="l">
              <a:lnSpc>
                <a:spcPts val="3550"/>
              </a:lnSpc>
            </a:pPr>
            <a:r>
              <a:rPr lang="en-US" sz="2205" spc="19">
                <a:solidFill>
                  <a:srgbClr val="FFFFFF"/>
                </a:solidFill>
                <a:latin typeface="Poppins"/>
              </a:rPr>
              <a:t>State management   -    National management</a:t>
            </a:r>
          </a:p>
          <a:p>
            <a:pPr algn="l">
              <a:lnSpc>
                <a:spcPts val="3550"/>
              </a:lnSpc>
            </a:pPr>
            <a:endParaRPr lang="en-US" sz="2205" spc="19">
              <a:solidFill>
                <a:srgbClr val="FFFFFF"/>
              </a:solidFill>
              <a:latin typeface="Poppins"/>
            </a:endParaRPr>
          </a:p>
          <a:p>
            <a:pPr algn="l">
              <a:lnSpc>
                <a:spcPts val="3550"/>
              </a:lnSpc>
            </a:pPr>
            <a:r>
              <a:rPr lang="en-US" sz="2205" spc="19">
                <a:solidFill>
                  <a:srgbClr val="FFFFFF"/>
                </a:solidFill>
                <a:latin typeface="Poppins"/>
              </a:rPr>
              <a:t>More events for organizers, researchers, dance studios and companies to show their projects at different sites.</a:t>
            </a:r>
          </a:p>
          <a:p>
            <a:pPr algn="l">
              <a:lnSpc>
                <a:spcPts val="3550"/>
              </a:lnSpc>
            </a:pPr>
            <a:endParaRPr lang="en-US" sz="2205" spc="19">
              <a:solidFill>
                <a:srgbClr val="FFFFFF"/>
              </a:solidFill>
              <a:latin typeface="Poppins"/>
            </a:endParaRPr>
          </a:p>
          <a:p>
            <a:pPr algn="l">
              <a:lnSpc>
                <a:spcPts val="3550"/>
              </a:lnSpc>
            </a:pPr>
            <a:r>
              <a:rPr lang="en-US" sz="2205" spc="19">
                <a:solidFill>
                  <a:srgbClr val="FFFFFF"/>
                </a:solidFill>
                <a:latin typeface="Poppins"/>
              </a:rPr>
              <a:t>Better prices for renting theaters</a:t>
            </a:r>
          </a:p>
          <a:p>
            <a:pPr algn="l">
              <a:lnSpc>
                <a:spcPts val="3550"/>
              </a:lnSpc>
            </a:pPr>
            <a:r>
              <a:rPr lang="en-US" sz="2205" spc="19">
                <a:solidFill>
                  <a:srgbClr val="FFFFFF"/>
                </a:solidFill>
                <a:latin typeface="Poppins"/>
              </a:rPr>
              <a:t>Example:</a:t>
            </a:r>
          </a:p>
          <a:p>
            <a:pPr algn="l">
              <a:lnSpc>
                <a:spcPts val="3550"/>
              </a:lnSpc>
            </a:pPr>
            <a:r>
              <a:rPr lang="en-US" sz="2205" spc="19">
                <a:solidFill>
                  <a:srgbClr val="FFFFFF"/>
                </a:solidFill>
                <a:latin typeface="Poppins"/>
              </a:rPr>
              <a:t>Cost of Gota de Plata theater: $ 5,000 dollars</a:t>
            </a:r>
          </a:p>
          <a:p>
            <a:pPr algn="l">
              <a:lnSpc>
                <a:spcPts val="3550"/>
              </a:lnSpc>
            </a:pPr>
            <a:endParaRPr lang="en-US" sz="2205" spc="19">
              <a:solidFill>
                <a:srgbClr val="FFFFFF"/>
              </a:solidFill>
              <a:latin typeface="Poppins"/>
            </a:endParaRPr>
          </a:p>
          <a:p>
            <a:pPr algn="l">
              <a:lnSpc>
                <a:spcPts val="3550"/>
              </a:lnSpc>
            </a:pPr>
            <a:r>
              <a:rPr lang="en-US" sz="2205" spc="19">
                <a:solidFill>
                  <a:srgbClr val="FFFFFF"/>
                </a:solidFill>
                <a:latin typeface="Poppins"/>
              </a:rPr>
              <a:t>New cost: $1065 dollars</a:t>
            </a:r>
          </a:p>
          <a:p>
            <a:pPr algn="l">
              <a:lnSpc>
                <a:spcPts val="3550"/>
              </a:lnSpc>
            </a:pPr>
            <a:endParaRPr lang="en-US" sz="2205" spc="19">
              <a:solidFill>
                <a:srgbClr val="FFFFFF"/>
              </a:solidFill>
              <a:latin typeface="Poppins"/>
            </a:endParaRPr>
          </a:p>
          <a:p>
            <a:pPr algn="l">
              <a:lnSpc>
                <a:spcPts val="3550"/>
              </a:lnSpc>
            </a:pPr>
            <a:r>
              <a:rPr lang="en-US" sz="2205" spc="19">
                <a:solidFill>
                  <a:srgbClr val="FFFFFF"/>
                </a:solidFill>
                <a:latin typeface="Poppins"/>
              </a:rPr>
              <a:t>In collaboration with OPERADORA DE EVENTOS , government administration in Hidalgo State.</a:t>
            </a:r>
          </a:p>
          <a:p>
            <a:pPr algn="l">
              <a:lnSpc>
                <a:spcPts val="3550"/>
              </a:lnSpc>
            </a:pPr>
            <a:endParaRPr lang="en-US" sz="2205" spc="19">
              <a:solidFill>
                <a:srgbClr val="FFFFFF"/>
              </a:solidFill>
              <a:latin typeface="Poppins"/>
            </a:endParaRPr>
          </a:p>
          <a:p>
            <a:pPr algn="l">
              <a:lnSpc>
                <a:spcPts val="3550"/>
              </a:lnSpc>
            </a:pPr>
            <a:endParaRPr lang="en-US" sz="2205" spc="19">
              <a:solidFill>
                <a:srgbClr val="FFFFFF"/>
              </a:solidFill>
              <a:latin typeface="Poppins"/>
            </a:endParaRPr>
          </a:p>
          <a:p>
            <a:pPr algn="l">
              <a:lnSpc>
                <a:spcPts val="2840"/>
              </a:lnSpc>
            </a:pPr>
            <a:endParaRPr lang="en-US" sz="2205" spc="19">
              <a:solidFill>
                <a:srgbClr val="FFFFFF"/>
              </a:solidFill>
              <a:latin typeface="Poppins"/>
            </a:endParaRPr>
          </a:p>
          <a:p>
            <a:pPr algn="l">
              <a:lnSpc>
                <a:spcPts val="2840"/>
              </a:lnSpc>
            </a:pPr>
            <a:endParaRPr lang="en-US" sz="2205" spc="19">
              <a:solidFill>
                <a:srgbClr val="FFFFFF"/>
              </a:solidFill>
              <a:latin typeface="Poppins"/>
            </a:endParaRPr>
          </a:p>
          <a:p>
            <a:pPr marL="0" lvl="0" indent="0" algn="l">
              <a:lnSpc>
                <a:spcPts val="2840"/>
              </a:lnSpc>
              <a:spcBef>
                <a:spcPct val="0"/>
              </a:spcBef>
            </a:pPr>
            <a:endParaRPr lang="en-US" sz="2205" spc="19">
              <a:solidFill>
                <a:srgbClr val="FFFFFF"/>
              </a:solidFill>
              <a:latin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AutoShape 3"/>
          <p:cNvSpPr/>
          <p:nvPr/>
        </p:nvSpPr>
        <p:spPr>
          <a:xfrm>
            <a:off x="1305890" y="3352491"/>
            <a:ext cx="0" cy="5273486"/>
          </a:xfrm>
          <a:prstGeom prst="line">
            <a:avLst/>
          </a:prstGeom>
          <a:ln w="28575" cap="flat">
            <a:solidFill>
              <a:srgbClr val="EB7C1E"/>
            </a:solidFill>
            <a:prstDash val="solid"/>
            <a:headEnd type="none" w="sm" len="sm"/>
            <a:tailEnd type="none" w="sm" len="sm"/>
          </a:ln>
        </p:spPr>
      </p:sp>
      <p:grpSp>
        <p:nvGrpSpPr>
          <p:cNvPr id="4" name="Group 4"/>
          <p:cNvGrpSpPr/>
          <p:nvPr/>
        </p:nvGrpSpPr>
        <p:grpSpPr>
          <a:xfrm>
            <a:off x="1186866" y="3114445"/>
            <a:ext cx="238046" cy="238046"/>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w="28575" cap="sq">
              <a:solidFill>
                <a:srgbClr val="EB7C1E"/>
              </a:solidFill>
              <a:prstDash val="solid"/>
              <a:miter/>
            </a:ln>
          </p:spPr>
        </p:sp>
        <p:sp>
          <p:nvSpPr>
            <p:cNvPr id="6" name="TextBox 6"/>
            <p:cNvSpPr txBox="1"/>
            <p:nvPr/>
          </p:nvSpPr>
          <p:spPr>
            <a:xfrm>
              <a:off x="0" y="0"/>
              <a:ext cx="812800" cy="812800"/>
            </a:xfrm>
            <a:prstGeom prst="rect">
              <a:avLst/>
            </a:prstGeom>
          </p:spPr>
          <p:txBody>
            <a:bodyPr lIns="27093" tIns="27093" rIns="27093" bIns="27093" rtlCol="0" anchor="ctr"/>
            <a:lstStyle/>
            <a:p>
              <a:pPr algn="ctr">
                <a:lnSpc>
                  <a:spcPts val="74"/>
                </a:lnSpc>
              </a:pPr>
              <a:endParaRPr/>
            </a:p>
          </p:txBody>
        </p:sp>
      </p:grpSp>
      <p:grpSp>
        <p:nvGrpSpPr>
          <p:cNvPr id="7" name="Group 7"/>
          <p:cNvGrpSpPr/>
          <p:nvPr/>
        </p:nvGrpSpPr>
        <p:grpSpPr>
          <a:xfrm>
            <a:off x="1186866" y="4492328"/>
            <a:ext cx="238046" cy="238046"/>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w="28575" cap="sq">
              <a:solidFill>
                <a:srgbClr val="EB7C1E"/>
              </a:solidFill>
              <a:prstDash val="solid"/>
              <a:miter/>
            </a:ln>
          </p:spPr>
        </p:sp>
        <p:sp>
          <p:nvSpPr>
            <p:cNvPr id="9" name="TextBox 9"/>
            <p:cNvSpPr txBox="1"/>
            <p:nvPr/>
          </p:nvSpPr>
          <p:spPr>
            <a:xfrm>
              <a:off x="0" y="0"/>
              <a:ext cx="812800" cy="812800"/>
            </a:xfrm>
            <a:prstGeom prst="rect">
              <a:avLst/>
            </a:prstGeom>
          </p:spPr>
          <p:txBody>
            <a:bodyPr lIns="27093" tIns="27093" rIns="27093" bIns="27093" rtlCol="0" anchor="ctr"/>
            <a:lstStyle/>
            <a:p>
              <a:pPr algn="ctr">
                <a:lnSpc>
                  <a:spcPts val="74"/>
                </a:lnSpc>
              </a:pPr>
              <a:endParaRPr/>
            </a:p>
          </p:txBody>
        </p:sp>
      </p:grpSp>
      <p:sp>
        <p:nvSpPr>
          <p:cNvPr id="10" name="TextBox 10"/>
          <p:cNvSpPr txBox="1"/>
          <p:nvPr/>
        </p:nvSpPr>
        <p:spPr>
          <a:xfrm>
            <a:off x="1995697" y="2448840"/>
            <a:ext cx="12661562" cy="10178101"/>
          </a:xfrm>
          <a:prstGeom prst="rect">
            <a:avLst/>
          </a:prstGeom>
        </p:spPr>
        <p:txBody>
          <a:bodyPr lIns="0" tIns="0" rIns="0" bIns="0" rtlCol="0" anchor="t">
            <a:spAutoFit/>
          </a:bodyPr>
          <a:lstStyle/>
          <a:p>
            <a:pPr algn="l">
              <a:lnSpc>
                <a:spcPts val="3861"/>
              </a:lnSpc>
            </a:pPr>
            <a:r>
              <a:rPr lang="en-US" sz="2758" spc="24">
                <a:solidFill>
                  <a:srgbClr val="FFFFFF"/>
                </a:solidFill>
                <a:latin typeface="Poppins"/>
              </a:rPr>
              <a:t>Designing of public policies based on a diagnostic based on real data.</a:t>
            </a:r>
          </a:p>
          <a:p>
            <a:pPr algn="l">
              <a:lnSpc>
                <a:spcPts val="3861"/>
              </a:lnSpc>
            </a:pPr>
            <a:endParaRPr lang="en-US" sz="2758" spc="24">
              <a:solidFill>
                <a:srgbClr val="FFFFFF"/>
              </a:solidFill>
              <a:latin typeface="Poppins"/>
            </a:endParaRPr>
          </a:p>
          <a:p>
            <a:pPr algn="l">
              <a:lnSpc>
                <a:spcPts val="3861"/>
              </a:lnSpc>
            </a:pPr>
            <a:r>
              <a:rPr lang="en-US" sz="2758" spc="24">
                <a:solidFill>
                  <a:srgbClr val="FFFFFF"/>
                </a:solidFill>
                <a:latin typeface="Poppins"/>
              </a:rPr>
              <a:t>Increasing budget for dance.</a:t>
            </a:r>
          </a:p>
          <a:p>
            <a:pPr algn="l">
              <a:lnSpc>
                <a:spcPts val="3861"/>
              </a:lnSpc>
            </a:pPr>
            <a:endParaRPr lang="en-US" sz="2758" spc="24">
              <a:solidFill>
                <a:srgbClr val="FFFFFF"/>
              </a:solidFill>
              <a:latin typeface="Poppins"/>
            </a:endParaRPr>
          </a:p>
          <a:p>
            <a:pPr algn="l">
              <a:lnSpc>
                <a:spcPts val="3861"/>
              </a:lnSpc>
            </a:pPr>
            <a:r>
              <a:rPr lang="en-US" sz="2758" spc="24">
                <a:solidFill>
                  <a:srgbClr val="FFFFFF"/>
                </a:solidFill>
                <a:latin typeface="Poppins"/>
              </a:rPr>
              <a:t>Cultural national representatives having more communication with other representatives, linking culture with the national and state departments of Economy, tourism, health, well-being.</a:t>
            </a:r>
          </a:p>
          <a:p>
            <a:pPr algn="l">
              <a:lnSpc>
                <a:spcPts val="3861"/>
              </a:lnSpc>
            </a:pPr>
            <a:endParaRPr lang="en-US" sz="2758" spc="24">
              <a:solidFill>
                <a:srgbClr val="FFFFFF"/>
              </a:solidFill>
              <a:latin typeface="Poppins"/>
            </a:endParaRPr>
          </a:p>
          <a:p>
            <a:pPr algn="l">
              <a:lnSpc>
                <a:spcPts val="3861"/>
              </a:lnSpc>
            </a:pPr>
            <a:r>
              <a:rPr lang="en-US" sz="2758" spc="24">
                <a:solidFill>
                  <a:srgbClr val="FFFFFF"/>
                </a:solidFill>
                <a:latin typeface="Poppins"/>
              </a:rPr>
              <a:t>Offering more sites for performers, organizers, researchers to reach more people interested in dancing.</a:t>
            </a:r>
          </a:p>
          <a:p>
            <a:pPr algn="l">
              <a:lnSpc>
                <a:spcPts val="3861"/>
              </a:lnSpc>
            </a:pPr>
            <a:endParaRPr lang="en-US" sz="2758" spc="24">
              <a:solidFill>
                <a:srgbClr val="FFFFFF"/>
              </a:solidFill>
              <a:latin typeface="Poppins"/>
            </a:endParaRPr>
          </a:p>
          <a:p>
            <a:pPr algn="l">
              <a:lnSpc>
                <a:spcPts val="3861"/>
              </a:lnSpc>
            </a:pPr>
            <a:r>
              <a:rPr lang="en-US" sz="2758" spc="24">
                <a:solidFill>
                  <a:srgbClr val="FFFFFF"/>
                </a:solidFill>
                <a:latin typeface="Poppins"/>
              </a:rPr>
              <a:t>Reducing  rent prices of  different places to promote culture all over Mexico.</a:t>
            </a:r>
          </a:p>
          <a:p>
            <a:pPr algn="l">
              <a:lnSpc>
                <a:spcPts val="3861"/>
              </a:lnSpc>
            </a:pPr>
            <a:endParaRPr lang="en-US" sz="2758" spc="24">
              <a:solidFill>
                <a:srgbClr val="FFFFFF"/>
              </a:solidFill>
              <a:latin typeface="Poppins"/>
            </a:endParaRPr>
          </a:p>
          <a:p>
            <a:pPr algn="l">
              <a:lnSpc>
                <a:spcPts val="3861"/>
              </a:lnSpc>
            </a:pPr>
            <a:r>
              <a:rPr lang="en-US" sz="2758" spc="24">
                <a:solidFill>
                  <a:srgbClr val="FFFFFF"/>
                </a:solidFill>
                <a:latin typeface="Poppins"/>
              </a:rPr>
              <a:t>Having more opportunities to have access to public health insurance.</a:t>
            </a:r>
          </a:p>
          <a:p>
            <a:pPr algn="l">
              <a:lnSpc>
                <a:spcPts val="3861"/>
              </a:lnSpc>
            </a:pPr>
            <a:endParaRPr lang="en-US" sz="2758" spc="24">
              <a:solidFill>
                <a:srgbClr val="FFFFFF"/>
              </a:solidFill>
              <a:latin typeface="Poppins"/>
            </a:endParaRPr>
          </a:p>
          <a:p>
            <a:pPr algn="l">
              <a:lnSpc>
                <a:spcPts val="3861"/>
              </a:lnSpc>
            </a:pPr>
            <a:endParaRPr lang="en-US" sz="2758" spc="24">
              <a:solidFill>
                <a:srgbClr val="FFFFFF"/>
              </a:solidFill>
              <a:latin typeface="Poppins"/>
            </a:endParaRPr>
          </a:p>
          <a:p>
            <a:pPr algn="l">
              <a:lnSpc>
                <a:spcPts val="3861"/>
              </a:lnSpc>
            </a:pPr>
            <a:endParaRPr lang="en-US" sz="2758" spc="24">
              <a:solidFill>
                <a:srgbClr val="FFFFFF"/>
              </a:solidFill>
              <a:latin typeface="Poppins"/>
            </a:endParaRPr>
          </a:p>
          <a:p>
            <a:pPr algn="l">
              <a:lnSpc>
                <a:spcPts val="3861"/>
              </a:lnSpc>
            </a:pPr>
            <a:endParaRPr lang="en-US" sz="2758" spc="24">
              <a:solidFill>
                <a:srgbClr val="FFFFFF"/>
              </a:solidFill>
              <a:latin typeface="Poppins"/>
            </a:endParaRPr>
          </a:p>
          <a:p>
            <a:pPr algn="l">
              <a:lnSpc>
                <a:spcPts val="3861"/>
              </a:lnSpc>
            </a:pPr>
            <a:endParaRPr lang="en-US" sz="2758" spc="24">
              <a:solidFill>
                <a:srgbClr val="FFFFFF"/>
              </a:solidFill>
              <a:latin typeface="Poppins"/>
            </a:endParaRPr>
          </a:p>
          <a:p>
            <a:pPr marL="0" lvl="0" indent="0" algn="l">
              <a:lnSpc>
                <a:spcPts val="3861"/>
              </a:lnSpc>
            </a:pPr>
            <a:endParaRPr lang="en-US" sz="2758" spc="24">
              <a:solidFill>
                <a:srgbClr val="FFFFFF"/>
              </a:solidFill>
              <a:latin typeface="Poppins"/>
            </a:endParaRPr>
          </a:p>
        </p:txBody>
      </p:sp>
      <p:sp>
        <p:nvSpPr>
          <p:cNvPr id="11" name="TextBox 11"/>
          <p:cNvSpPr txBox="1"/>
          <p:nvPr/>
        </p:nvSpPr>
        <p:spPr>
          <a:xfrm>
            <a:off x="1424913" y="325643"/>
            <a:ext cx="11479845" cy="1954641"/>
          </a:xfrm>
          <a:prstGeom prst="rect">
            <a:avLst/>
          </a:prstGeom>
        </p:spPr>
        <p:txBody>
          <a:bodyPr lIns="0" tIns="0" rIns="0" bIns="0" rtlCol="0" anchor="t">
            <a:spAutoFit/>
          </a:bodyPr>
          <a:lstStyle/>
          <a:p>
            <a:pPr marL="0" lvl="0" indent="0" algn="l">
              <a:lnSpc>
                <a:spcPts val="7593"/>
              </a:lnSpc>
              <a:spcBef>
                <a:spcPct val="0"/>
              </a:spcBef>
            </a:pPr>
            <a:r>
              <a:rPr lang="en-US" sz="5841">
                <a:solidFill>
                  <a:srgbClr val="FFFFFF"/>
                </a:solidFill>
                <a:latin typeface="Poppins Ultra-Bold"/>
              </a:rPr>
              <a:t>OTHER ACTIONS FOR INCREASING JOBS</a:t>
            </a:r>
          </a:p>
        </p:txBody>
      </p:sp>
      <p:grpSp>
        <p:nvGrpSpPr>
          <p:cNvPr id="12" name="Group 12"/>
          <p:cNvGrpSpPr/>
          <p:nvPr/>
        </p:nvGrpSpPr>
        <p:grpSpPr>
          <a:xfrm>
            <a:off x="1186866" y="5870211"/>
            <a:ext cx="238046" cy="238046"/>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w="28575" cap="sq">
              <a:solidFill>
                <a:srgbClr val="EB7C1E"/>
              </a:solidFill>
              <a:prstDash val="solid"/>
              <a:miter/>
            </a:ln>
          </p:spPr>
        </p:sp>
        <p:sp>
          <p:nvSpPr>
            <p:cNvPr id="14" name="TextBox 14"/>
            <p:cNvSpPr txBox="1"/>
            <p:nvPr/>
          </p:nvSpPr>
          <p:spPr>
            <a:xfrm>
              <a:off x="0" y="0"/>
              <a:ext cx="812800" cy="812800"/>
            </a:xfrm>
            <a:prstGeom prst="rect">
              <a:avLst/>
            </a:prstGeom>
          </p:spPr>
          <p:txBody>
            <a:bodyPr lIns="27093" tIns="27093" rIns="27093" bIns="27093" rtlCol="0" anchor="ctr"/>
            <a:lstStyle/>
            <a:p>
              <a:pPr algn="ctr">
                <a:lnSpc>
                  <a:spcPts val="74"/>
                </a:lnSpc>
              </a:pPr>
              <a:endParaRPr/>
            </a:p>
          </p:txBody>
        </p:sp>
      </p:grpSp>
      <p:grpSp>
        <p:nvGrpSpPr>
          <p:cNvPr id="15" name="Group 15"/>
          <p:cNvGrpSpPr/>
          <p:nvPr/>
        </p:nvGrpSpPr>
        <p:grpSpPr>
          <a:xfrm>
            <a:off x="1186866" y="7248094"/>
            <a:ext cx="238046" cy="238046"/>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w="28575" cap="sq">
              <a:solidFill>
                <a:srgbClr val="EB7C1E"/>
              </a:solidFill>
              <a:prstDash val="solid"/>
              <a:miter/>
            </a:ln>
          </p:spPr>
        </p:sp>
        <p:sp>
          <p:nvSpPr>
            <p:cNvPr id="17" name="TextBox 17"/>
            <p:cNvSpPr txBox="1"/>
            <p:nvPr/>
          </p:nvSpPr>
          <p:spPr>
            <a:xfrm>
              <a:off x="0" y="0"/>
              <a:ext cx="812800" cy="812800"/>
            </a:xfrm>
            <a:prstGeom prst="rect">
              <a:avLst/>
            </a:prstGeom>
          </p:spPr>
          <p:txBody>
            <a:bodyPr lIns="27093" tIns="27093" rIns="27093" bIns="27093" rtlCol="0" anchor="ctr"/>
            <a:lstStyle/>
            <a:p>
              <a:pPr algn="ctr">
                <a:lnSpc>
                  <a:spcPts val="74"/>
                </a:lnSpc>
              </a:pPr>
              <a:endParaRPr/>
            </a:p>
          </p:txBody>
        </p:sp>
      </p:grpSp>
      <p:grpSp>
        <p:nvGrpSpPr>
          <p:cNvPr id="18" name="Group 18"/>
          <p:cNvGrpSpPr/>
          <p:nvPr/>
        </p:nvGrpSpPr>
        <p:grpSpPr>
          <a:xfrm>
            <a:off x="1186866" y="8625977"/>
            <a:ext cx="238046" cy="238046"/>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w="28575" cap="sq">
              <a:solidFill>
                <a:srgbClr val="EB7C1E"/>
              </a:solidFill>
              <a:prstDash val="solid"/>
              <a:miter/>
            </a:ln>
          </p:spPr>
        </p:sp>
        <p:sp>
          <p:nvSpPr>
            <p:cNvPr id="20" name="TextBox 20"/>
            <p:cNvSpPr txBox="1"/>
            <p:nvPr/>
          </p:nvSpPr>
          <p:spPr>
            <a:xfrm>
              <a:off x="0" y="0"/>
              <a:ext cx="812800" cy="812800"/>
            </a:xfrm>
            <a:prstGeom prst="rect">
              <a:avLst/>
            </a:prstGeom>
          </p:spPr>
          <p:txBody>
            <a:bodyPr lIns="27093" tIns="27093" rIns="27093" bIns="27093" rtlCol="0" anchor="ctr"/>
            <a:lstStyle/>
            <a:p>
              <a:pPr algn="ctr">
                <a:lnSpc>
                  <a:spcPts val="74"/>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rot="-10800000">
            <a:off x="-386166" y="2155527"/>
            <a:ext cx="18875055" cy="5975946"/>
            <a:chOff x="0" y="0"/>
            <a:chExt cx="4971208" cy="1573912"/>
          </a:xfrm>
        </p:grpSpPr>
        <p:sp>
          <p:nvSpPr>
            <p:cNvPr id="4" name="Freeform 4"/>
            <p:cNvSpPr/>
            <p:nvPr/>
          </p:nvSpPr>
          <p:spPr>
            <a:xfrm>
              <a:off x="0" y="0"/>
              <a:ext cx="4971208" cy="1573912"/>
            </a:xfrm>
            <a:custGeom>
              <a:avLst/>
              <a:gdLst/>
              <a:ahLst/>
              <a:cxnLst/>
              <a:rect l="l" t="t" r="r" b="b"/>
              <a:pathLst>
                <a:path w="4971208" h="1573912">
                  <a:moveTo>
                    <a:pt x="0" y="0"/>
                  </a:moveTo>
                  <a:lnTo>
                    <a:pt x="4971208" y="0"/>
                  </a:lnTo>
                  <a:lnTo>
                    <a:pt x="4971208" y="1573912"/>
                  </a:lnTo>
                  <a:lnTo>
                    <a:pt x="0" y="1573912"/>
                  </a:lnTo>
                  <a:close/>
                </a:path>
              </a:pathLst>
            </a:custGeom>
            <a:solidFill>
              <a:srgbClr val="032047">
                <a:alpha val="80000"/>
              </a:srgbClr>
            </a:solidFill>
          </p:spPr>
        </p:sp>
        <p:sp>
          <p:nvSpPr>
            <p:cNvPr id="5" name="TextBox 5"/>
            <p:cNvSpPr txBox="1"/>
            <p:nvPr/>
          </p:nvSpPr>
          <p:spPr>
            <a:xfrm>
              <a:off x="0" y="-38100"/>
              <a:ext cx="4971208" cy="1612012"/>
            </a:xfrm>
            <a:prstGeom prst="rect">
              <a:avLst/>
            </a:prstGeom>
          </p:spPr>
          <p:txBody>
            <a:bodyPr lIns="50800" tIns="50800" rIns="50800" bIns="50800" rtlCol="0" anchor="ctr"/>
            <a:lstStyle/>
            <a:p>
              <a:pPr algn="ctr">
                <a:lnSpc>
                  <a:spcPts val="2322"/>
                </a:lnSpc>
              </a:pPr>
              <a:endParaRPr/>
            </a:p>
          </p:txBody>
        </p:sp>
      </p:grpSp>
      <p:sp>
        <p:nvSpPr>
          <p:cNvPr id="6" name="TextBox 6"/>
          <p:cNvSpPr txBox="1"/>
          <p:nvPr/>
        </p:nvSpPr>
        <p:spPr>
          <a:xfrm>
            <a:off x="2699152" y="6139851"/>
            <a:ext cx="12704420" cy="1501095"/>
          </a:xfrm>
          <a:prstGeom prst="rect">
            <a:avLst/>
          </a:prstGeom>
        </p:spPr>
        <p:txBody>
          <a:bodyPr lIns="0" tIns="0" rIns="0" bIns="0" rtlCol="0" anchor="t">
            <a:spAutoFit/>
          </a:bodyPr>
          <a:lstStyle/>
          <a:p>
            <a:pPr marL="0" lvl="0" indent="0" algn="ctr">
              <a:lnSpc>
                <a:spcPts val="10688"/>
              </a:lnSpc>
              <a:spcBef>
                <a:spcPct val="0"/>
              </a:spcBef>
            </a:pPr>
            <a:r>
              <a:rPr lang="en-US" sz="10582">
                <a:solidFill>
                  <a:srgbClr val="FFFFFF"/>
                </a:solidFill>
                <a:latin typeface="Poppins Ultra-Bold"/>
              </a:rPr>
              <a:t>THANKS</a:t>
            </a:r>
          </a:p>
        </p:txBody>
      </p:sp>
      <p:sp>
        <p:nvSpPr>
          <p:cNvPr id="7" name="TextBox 7"/>
          <p:cNvSpPr txBox="1"/>
          <p:nvPr/>
        </p:nvSpPr>
        <p:spPr>
          <a:xfrm>
            <a:off x="1429701" y="2520630"/>
            <a:ext cx="15971658" cy="2821178"/>
          </a:xfrm>
          <a:prstGeom prst="rect">
            <a:avLst/>
          </a:prstGeom>
        </p:spPr>
        <p:txBody>
          <a:bodyPr lIns="0" tIns="0" rIns="0" bIns="0" rtlCol="0" anchor="t">
            <a:spAutoFit/>
          </a:bodyPr>
          <a:lstStyle/>
          <a:p>
            <a:pPr algn="ctr">
              <a:lnSpc>
                <a:spcPts val="11190"/>
              </a:lnSpc>
            </a:pPr>
            <a:r>
              <a:rPr lang="en-US" sz="9024" spc="-216">
                <a:solidFill>
                  <a:srgbClr val="FFFFFF"/>
                </a:solidFill>
                <a:latin typeface="Montserrat"/>
              </a:rPr>
              <a:t>nayquintanar77@gmail.com</a:t>
            </a:r>
          </a:p>
          <a:p>
            <a:pPr marL="0" lvl="0" indent="0" algn="ctr">
              <a:lnSpc>
                <a:spcPts val="11190"/>
              </a:lnSpc>
              <a:spcBef>
                <a:spcPct val="0"/>
              </a:spcBef>
            </a:pPr>
            <a:r>
              <a:rPr lang="en-US" sz="9024" spc="-216">
                <a:solidFill>
                  <a:srgbClr val="FFFFFF"/>
                </a:solidFill>
                <a:latin typeface="Montserrat"/>
              </a:rPr>
              <a:t>@quintanarnayeli</a:t>
            </a:r>
          </a:p>
        </p:txBody>
      </p:sp>
      <p:sp>
        <p:nvSpPr>
          <p:cNvPr id="8" name="Freeform 8"/>
          <p:cNvSpPr/>
          <p:nvPr/>
        </p:nvSpPr>
        <p:spPr>
          <a:xfrm>
            <a:off x="-5617371" y="3945506"/>
            <a:ext cx="13292143" cy="9812018"/>
          </a:xfrm>
          <a:custGeom>
            <a:avLst/>
            <a:gdLst/>
            <a:ahLst/>
            <a:cxnLst/>
            <a:rect l="l" t="t" r="r" b="b"/>
            <a:pathLst>
              <a:path w="13292143" h="9812018">
                <a:moveTo>
                  <a:pt x="0" y="0"/>
                </a:moveTo>
                <a:lnTo>
                  <a:pt x="13292142" y="0"/>
                </a:lnTo>
                <a:lnTo>
                  <a:pt x="13292142" y="9812018"/>
                </a:lnTo>
                <a:lnTo>
                  <a:pt x="0" y="9812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a:off x="13956812" y="794357"/>
            <a:ext cx="468687" cy="468687"/>
            <a:chOff x="0" y="0"/>
            <a:chExt cx="624915" cy="624915"/>
          </a:xfrm>
        </p:grpSpPr>
        <p:grpSp>
          <p:nvGrpSpPr>
            <p:cNvPr id="10" name="Group 10"/>
            <p:cNvGrpSpPr/>
            <p:nvPr/>
          </p:nvGrpSpPr>
          <p:grpSpPr>
            <a:xfrm>
              <a:off x="0" y="0"/>
              <a:ext cx="624915" cy="624915"/>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B7C1E"/>
              </a:solidFill>
              <a:ln cap="sq">
                <a:noFill/>
                <a:prstDash val="solid"/>
                <a:miter/>
              </a:ln>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322"/>
                  </a:lnSpc>
                </a:pPr>
                <a:endParaRPr/>
              </a:p>
            </p:txBody>
          </p:sp>
        </p:grpSp>
        <p:sp>
          <p:nvSpPr>
            <p:cNvPr id="13" name="Freeform 13"/>
            <p:cNvSpPr/>
            <p:nvPr/>
          </p:nvSpPr>
          <p:spPr>
            <a:xfrm>
              <a:off x="154081" y="169192"/>
              <a:ext cx="316753" cy="252251"/>
            </a:xfrm>
            <a:custGeom>
              <a:avLst/>
              <a:gdLst/>
              <a:ahLst/>
              <a:cxnLst/>
              <a:rect l="l" t="t" r="r" b="b"/>
              <a:pathLst>
                <a:path w="316753" h="252251">
                  <a:moveTo>
                    <a:pt x="0" y="0"/>
                  </a:moveTo>
                  <a:lnTo>
                    <a:pt x="316753" y="0"/>
                  </a:lnTo>
                  <a:lnTo>
                    <a:pt x="316753" y="252251"/>
                  </a:lnTo>
                  <a:lnTo>
                    <a:pt x="0" y="2522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14" name="Freeform 14"/>
          <p:cNvSpPr/>
          <p:nvPr/>
        </p:nvSpPr>
        <p:spPr>
          <a:xfrm>
            <a:off x="3207453" y="4231111"/>
            <a:ext cx="1133989" cy="912389"/>
          </a:xfrm>
          <a:custGeom>
            <a:avLst/>
            <a:gdLst/>
            <a:ahLst/>
            <a:cxnLst/>
            <a:rect l="l" t="t" r="r" b="b"/>
            <a:pathLst>
              <a:path w="1133989" h="912389">
                <a:moveTo>
                  <a:pt x="0" y="0"/>
                </a:moveTo>
                <a:lnTo>
                  <a:pt x="1133990" y="0"/>
                </a:lnTo>
                <a:lnTo>
                  <a:pt x="1133990" y="912389"/>
                </a:lnTo>
                <a:lnTo>
                  <a:pt x="0" y="912389"/>
                </a:lnTo>
                <a:lnTo>
                  <a:pt x="0" y="0"/>
                </a:lnTo>
                <a:close/>
              </a:path>
            </a:pathLst>
          </a:custGeom>
          <a:blipFill>
            <a:blip r:embed="rId7"/>
            <a:stretch>
              <a:fillRect/>
            </a:stretch>
          </a:blipFill>
        </p:spPr>
      </p:sp>
      <p:sp>
        <p:nvSpPr>
          <p:cNvPr id="15" name="TextBox 15"/>
          <p:cNvSpPr txBox="1"/>
          <p:nvPr/>
        </p:nvSpPr>
        <p:spPr>
          <a:xfrm>
            <a:off x="14505939" y="872504"/>
            <a:ext cx="2753361" cy="274293"/>
          </a:xfrm>
          <a:prstGeom prst="rect">
            <a:avLst/>
          </a:prstGeom>
        </p:spPr>
        <p:txBody>
          <a:bodyPr lIns="0" tIns="0" rIns="0" bIns="0" rtlCol="0" anchor="t">
            <a:spAutoFit/>
          </a:bodyPr>
          <a:lstStyle/>
          <a:p>
            <a:pPr algn="l">
              <a:lnSpc>
                <a:spcPts val="2159"/>
              </a:lnSpc>
            </a:pPr>
            <a:r>
              <a:rPr lang="en-US" sz="1599">
                <a:solidFill>
                  <a:srgbClr val="FFFFFF"/>
                </a:solidFill>
                <a:latin typeface="Poppins Bold"/>
              </a:rPr>
              <a:t>Presentación de empresa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Custom</PresentationFormat>
  <Paragraphs>82</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Poppins</vt:lpstr>
      <vt:lpstr>Arial</vt:lpstr>
      <vt:lpstr>Poppins Medium</vt:lpstr>
      <vt:lpstr>Calibri</vt:lpstr>
      <vt:lpstr>Poppins Bold</vt:lpstr>
      <vt:lpstr>Poppins Ultra-Bold</vt:lpstr>
      <vt:lpstr>Kaushan Script</vt:lpstr>
      <vt:lpstr>Poppins Medium Italics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digital</dc:title>
  <dc:creator>user</dc:creator>
  <cp:lastModifiedBy>user</cp:lastModifiedBy>
  <cp:revision>1</cp:revision>
  <dcterms:created xsi:type="dcterms:W3CDTF">2006-08-16T00:00:00Z</dcterms:created>
  <dcterms:modified xsi:type="dcterms:W3CDTF">2024-07-02T07:58:31Z</dcterms:modified>
  <dc:identifier>DAGGWgVX1Qw</dc:identifier>
</cp:coreProperties>
</file>