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57" r:id="rId3"/>
    <p:sldId id="258" r:id="rId4"/>
    <p:sldId id="259" r:id="rId5"/>
    <p:sldId id="260" r:id="rId6"/>
    <p:sldId id="261" r:id="rId7"/>
    <p:sldId id="265" r:id="rId8"/>
    <p:sldId id="272"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6"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2873404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1526326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E5F14C-A016-4186-A398-C11A75C9E784}"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9637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1088398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E5F14C-A016-4186-A398-C11A75C9E784}"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873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1680788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3568469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347764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344986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9215C3-E8B6-43F1-AB7E-F90903403C48}"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26701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163027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215C3-E8B6-43F1-AB7E-F90903403C48}" type="datetimeFigureOut">
              <a:rPr lang="en-GB" smtClean="0"/>
              <a:t>02/07/2024</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277427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9215C3-E8B6-43F1-AB7E-F90903403C48}" type="datetimeFigureOut">
              <a:rPr lang="en-GB" smtClean="0"/>
              <a:t>02/07/2024</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3154160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215C3-E8B6-43F1-AB7E-F90903403C48}" type="datetimeFigureOut">
              <a:rPr lang="en-GB" smtClean="0"/>
              <a:t>02/07/2024</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12217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414196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9215C3-E8B6-43F1-AB7E-F90903403C48}"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E5F14C-A016-4186-A398-C11A75C9E784}" type="slidenum">
              <a:rPr lang="en-GB" smtClean="0"/>
              <a:t>‹#›</a:t>
            </a:fld>
            <a:endParaRPr lang="en-GB"/>
          </a:p>
        </p:txBody>
      </p:sp>
    </p:spTree>
    <p:extLst>
      <p:ext uri="{BB962C8B-B14F-4D97-AF65-F5344CB8AC3E}">
        <p14:creationId xmlns:p14="http://schemas.microsoft.com/office/powerpoint/2010/main" val="20595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9215C3-E8B6-43F1-AB7E-F90903403C48}" type="datetimeFigureOut">
              <a:rPr lang="en-GB" smtClean="0"/>
              <a:t>02/07/2024</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0E5F14C-A016-4186-A398-C11A75C9E784}" type="slidenum">
              <a:rPr lang="en-GB" smtClean="0"/>
              <a:t>‹#›</a:t>
            </a:fld>
            <a:endParaRPr lang="en-GB"/>
          </a:p>
        </p:txBody>
      </p:sp>
    </p:spTree>
    <p:extLst>
      <p:ext uri="{BB962C8B-B14F-4D97-AF65-F5344CB8AC3E}">
        <p14:creationId xmlns:p14="http://schemas.microsoft.com/office/powerpoint/2010/main" val="3705360516"/>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0920A-142F-3A69-9BDE-D34FA8EA8A16}"/>
              </a:ext>
            </a:extLst>
          </p:cNvPr>
          <p:cNvSpPr>
            <a:spLocks noGrp="1"/>
          </p:cNvSpPr>
          <p:nvPr>
            <p:ph type="ctrTitle"/>
          </p:nvPr>
        </p:nvSpPr>
        <p:spPr>
          <a:xfrm>
            <a:off x="2589213" y="2080621"/>
            <a:ext cx="8915399" cy="2262781"/>
          </a:xfrm>
        </p:spPr>
        <p:txBody>
          <a:bodyPr>
            <a:normAutofit fontScale="90000"/>
          </a:bodyPr>
          <a:lstStyle/>
          <a:p>
            <a:r>
              <a:rPr lang="en-US" b="1" dirty="0"/>
              <a:t>HOW WE LEARN, HOW WE TEACH</a:t>
            </a:r>
            <a:br>
              <a:rPr lang="en-US" dirty="0"/>
            </a:br>
            <a:r>
              <a:rPr lang="en-US" sz="3600" dirty="0"/>
              <a:t>MOTOR SKILLS ACQUISIATION</a:t>
            </a:r>
            <a:endParaRPr lang="en-GB" sz="3600" dirty="0"/>
          </a:p>
        </p:txBody>
      </p:sp>
      <p:sp>
        <p:nvSpPr>
          <p:cNvPr id="3" name="Subtitle 2">
            <a:extLst>
              <a:ext uri="{FF2B5EF4-FFF2-40B4-BE49-F238E27FC236}">
                <a16:creationId xmlns:a16="http://schemas.microsoft.com/office/drawing/2014/main" id="{63673475-FFD4-E773-5F63-2821B8D3AEC2}"/>
              </a:ext>
            </a:extLst>
          </p:cNvPr>
          <p:cNvSpPr>
            <a:spLocks noGrp="1"/>
          </p:cNvSpPr>
          <p:nvPr>
            <p:ph type="subTitle" idx="1"/>
          </p:nvPr>
        </p:nvSpPr>
        <p:spPr/>
        <p:txBody>
          <a:bodyPr>
            <a:normAutofit/>
          </a:bodyPr>
          <a:lstStyle/>
          <a:p>
            <a:r>
              <a:rPr lang="en-US" sz="4000" dirty="0"/>
              <a:t>ZEYNEP SILE</a:t>
            </a:r>
            <a:endParaRPr lang="en-GB" sz="4000" dirty="0"/>
          </a:p>
        </p:txBody>
      </p:sp>
    </p:spTree>
    <p:extLst>
      <p:ext uri="{BB962C8B-B14F-4D97-AF65-F5344CB8AC3E}">
        <p14:creationId xmlns:p14="http://schemas.microsoft.com/office/powerpoint/2010/main" val="866707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32DD3-1866-3B99-F530-96D35528C3D5}"/>
              </a:ext>
            </a:extLst>
          </p:cNvPr>
          <p:cNvSpPr>
            <a:spLocks noGrp="1"/>
          </p:cNvSpPr>
          <p:nvPr>
            <p:ph type="title"/>
          </p:nvPr>
        </p:nvSpPr>
        <p:spPr>
          <a:xfrm>
            <a:off x="1983325" y="1246760"/>
            <a:ext cx="8911687" cy="659258"/>
          </a:xfrm>
        </p:spPr>
        <p:txBody>
          <a:bodyPr>
            <a:noAutofit/>
          </a:bodyPr>
          <a:lstStyle/>
          <a:p>
            <a:pPr algn="ctr"/>
            <a:r>
              <a:rPr lang="en-GB" sz="4000" b="1" dirty="0">
                <a:latin typeface="Andalus" panose="02020603050405020304" pitchFamily="18" charset="-78"/>
                <a:ea typeface="+mn-ea"/>
                <a:cs typeface="Andalus" panose="02020603050405020304" pitchFamily="18" charset="-78"/>
              </a:rPr>
              <a:t>Bloom's taxonomy </a:t>
            </a:r>
            <a:endParaRPr lang="en-GB" sz="4000" b="1" dirty="0"/>
          </a:p>
        </p:txBody>
      </p:sp>
      <p:pic>
        <p:nvPicPr>
          <p:cNvPr id="4" name="Picture 3">
            <a:extLst>
              <a:ext uri="{FF2B5EF4-FFF2-40B4-BE49-F238E27FC236}">
                <a16:creationId xmlns:a16="http://schemas.microsoft.com/office/drawing/2014/main" id="{34F0AAC3-FB4B-406A-3231-9D78CC9E3CFB}"/>
              </a:ext>
            </a:extLst>
          </p:cNvPr>
          <p:cNvPicPr>
            <a:picLocks noChangeAspect="1"/>
          </p:cNvPicPr>
          <p:nvPr/>
        </p:nvPicPr>
        <p:blipFill>
          <a:blip r:embed="rId2"/>
          <a:stretch>
            <a:fillRect/>
          </a:stretch>
        </p:blipFill>
        <p:spPr>
          <a:xfrm>
            <a:off x="2495951" y="2479418"/>
            <a:ext cx="7886433" cy="3600540"/>
          </a:xfrm>
          <a:prstGeom prst="rect">
            <a:avLst/>
          </a:prstGeom>
        </p:spPr>
      </p:pic>
    </p:spTree>
    <p:extLst>
      <p:ext uri="{BB962C8B-B14F-4D97-AF65-F5344CB8AC3E}">
        <p14:creationId xmlns:p14="http://schemas.microsoft.com/office/powerpoint/2010/main" val="40220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C80E-26B8-2DBF-06BA-56B751E7DD7D}"/>
              </a:ext>
            </a:extLst>
          </p:cNvPr>
          <p:cNvSpPr>
            <a:spLocks noGrp="1"/>
          </p:cNvSpPr>
          <p:nvPr>
            <p:ph type="title"/>
          </p:nvPr>
        </p:nvSpPr>
        <p:spPr>
          <a:xfrm>
            <a:off x="2236285" y="607007"/>
            <a:ext cx="8911687" cy="851764"/>
          </a:xfrm>
        </p:spPr>
        <p:txBody>
          <a:bodyPr>
            <a:noAutofit/>
          </a:bodyPr>
          <a:lstStyle/>
          <a:p>
            <a:pPr algn="ctr"/>
            <a:r>
              <a:rPr lang="en-GB" sz="4000" b="1" dirty="0">
                <a:latin typeface="Andalus" panose="02020603050405020304" pitchFamily="18" charset="-78"/>
                <a:cs typeface="Andalus" panose="02020603050405020304" pitchFamily="18" charset="-78"/>
              </a:rPr>
              <a:t>Creating meaning</a:t>
            </a:r>
            <a:endParaRPr lang="en-GB" sz="4000" dirty="0"/>
          </a:p>
        </p:txBody>
      </p:sp>
      <p:pic>
        <p:nvPicPr>
          <p:cNvPr id="4" name="Picture 3">
            <a:extLst>
              <a:ext uri="{FF2B5EF4-FFF2-40B4-BE49-F238E27FC236}">
                <a16:creationId xmlns:a16="http://schemas.microsoft.com/office/drawing/2014/main" id="{A3C3E3F4-FA43-25F7-EDAB-83B1A7D15C57}"/>
              </a:ext>
            </a:extLst>
          </p:cNvPr>
          <p:cNvPicPr>
            <a:picLocks noChangeAspect="1"/>
          </p:cNvPicPr>
          <p:nvPr/>
        </p:nvPicPr>
        <p:blipFill>
          <a:blip r:embed="rId2"/>
          <a:stretch>
            <a:fillRect/>
          </a:stretch>
        </p:blipFill>
        <p:spPr>
          <a:xfrm>
            <a:off x="4891903" y="2286000"/>
            <a:ext cx="3600450" cy="2286000"/>
          </a:xfrm>
          <a:prstGeom prst="rect">
            <a:avLst/>
          </a:prstGeom>
        </p:spPr>
      </p:pic>
      <p:sp>
        <p:nvSpPr>
          <p:cNvPr id="3" name="Content Placeholder 2">
            <a:extLst>
              <a:ext uri="{FF2B5EF4-FFF2-40B4-BE49-F238E27FC236}">
                <a16:creationId xmlns:a16="http://schemas.microsoft.com/office/drawing/2014/main" id="{9828819D-A11A-20A2-0C5D-596E4DC1F246}"/>
              </a:ext>
            </a:extLst>
          </p:cNvPr>
          <p:cNvSpPr>
            <a:spLocks noGrp="1"/>
          </p:cNvSpPr>
          <p:nvPr>
            <p:ph idx="1"/>
          </p:nvPr>
        </p:nvSpPr>
        <p:spPr>
          <a:xfrm>
            <a:off x="2236284" y="1299768"/>
            <a:ext cx="9522577" cy="1187116"/>
          </a:xfrm>
        </p:spPr>
        <p:txBody>
          <a:bodyPr>
            <a:noAutofit/>
          </a:bodyPr>
          <a:lstStyle/>
          <a:p>
            <a:pPr marL="0" indent="0">
              <a:spcAft>
                <a:spcPts val="800"/>
              </a:spcAft>
              <a:buNone/>
            </a:pPr>
            <a:r>
              <a:rPr lang="en-GB" sz="2800" dirty="0">
                <a:latin typeface="Andalus" panose="02020603050405020304" pitchFamily="18" charset="-78"/>
                <a:cs typeface="Andalus" panose="02020603050405020304" pitchFamily="18" charset="-78"/>
              </a:rPr>
              <a:t>The clusters of meanings and stories that we create in our minds decide whether we will act, how much we will do, or what we can do. </a:t>
            </a:r>
          </a:p>
        </p:txBody>
      </p:sp>
      <p:sp>
        <p:nvSpPr>
          <p:cNvPr id="5" name="Content Placeholder 2">
            <a:extLst>
              <a:ext uri="{FF2B5EF4-FFF2-40B4-BE49-F238E27FC236}">
                <a16:creationId xmlns:a16="http://schemas.microsoft.com/office/drawing/2014/main" id="{64DDEC19-55C5-D20F-7613-73FA6A717ABB}"/>
              </a:ext>
            </a:extLst>
          </p:cNvPr>
          <p:cNvSpPr txBox="1">
            <a:spLocks/>
          </p:cNvSpPr>
          <p:nvPr/>
        </p:nvSpPr>
        <p:spPr>
          <a:xfrm>
            <a:off x="2236284" y="4761049"/>
            <a:ext cx="9522577" cy="18510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Aft>
                <a:spcPts val="800"/>
              </a:spcAft>
              <a:buNone/>
            </a:pPr>
            <a:r>
              <a:rPr lang="en-GB" sz="2800" dirty="0">
                <a:latin typeface="Andalus" panose="02020603050405020304" pitchFamily="18" charset="-78"/>
                <a:cs typeface="Andalus" panose="02020603050405020304" pitchFamily="18" charset="-78"/>
              </a:rPr>
              <a:t>When a meaning formation aimed at a goal and a significant value contribution are established, internal motivation is also achieved. </a:t>
            </a:r>
          </a:p>
        </p:txBody>
      </p:sp>
    </p:spTree>
    <p:extLst>
      <p:ext uri="{BB962C8B-B14F-4D97-AF65-F5344CB8AC3E}">
        <p14:creationId xmlns:p14="http://schemas.microsoft.com/office/powerpoint/2010/main" val="166652805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A11683-B8FD-30AD-3C16-16AED14414B7}"/>
              </a:ext>
            </a:extLst>
          </p:cNvPr>
          <p:cNvPicPr>
            <a:picLocks noChangeAspect="1"/>
          </p:cNvPicPr>
          <p:nvPr/>
        </p:nvPicPr>
        <p:blipFill>
          <a:blip r:embed="rId2"/>
          <a:stretch>
            <a:fillRect/>
          </a:stretch>
        </p:blipFill>
        <p:spPr>
          <a:xfrm>
            <a:off x="8929686" y="396039"/>
            <a:ext cx="2867025" cy="2095500"/>
          </a:xfrm>
          <a:prstGeom prst="rect">
            <a:avLst/>
          </a:prstGeom>
        </p:spPr>
      </p:pic>
      <p:sp>
        <p:nvSpPr>
          <p:cNvPr id="2" name="Title 1">
            <a:extLst>
              <a:ext uri="{FF2B5EF4-FFF2-40B4-BE49-F238E27FC236}">
                <a16:creationId xmlns:a16="http://schemas.microsoft.com/office/drawing/2014/main" id="{7134706F-6EF0-0BF4-5E9B-6B01FBDB0AB9}"/>
              </a:ext>
            </a:extLst>
          </p:cNvPr>
          <p:cNvSpPr>
            <a:spLocks noGrp="1"/>
          </p:cNvSpPr>
          <p:nvPr>
            <p:ph type="title"/>
          </p:nvPr>
        </p:nvSpPr>
        <p:spPr>
          <a:xfrm>
            <a:off x="1935199" y="770832"/>
            <a:ext cx="5973559" cy="819679"/>
          </a:xfrm>
        </p:spPr>
        <p:txBody>
          <a:bodyPr>
            <a:noAutofit/>
          </a:bodyPr>
          <a:lstStyle/>
          <a:p>
            <a:pPr algn="ctr"/>
            <a:r>
              <a:rPr lang="en-GB" sz="4000" b="1" dirty="0">
                <a:latin typeface="Andalus" panose="02020603050405020304" pitchFamily="18" charset="-78"/>
                <a:ea typeface="+mn-ea"/>
                <a:cs typeface="Andalus" panose="02020603050405020304" pitchFamily="18" charset="-78"/>
              </a:rPr>
              <a:t>Dopamine and Motor Skills</a:t>
            </a:r>
            <a:endParaRPr lang="en-GB" sz="4000" b="1" dirty="0"/>
          </a:p>
        </p:txBody>
      </p:sp>
      <p:sp>
        <p:nvSpPr>
          <p:cNvPr id="3" name="Content Placeholder 2">
            <a:extLst>
              <a:ext uri="{FF2B5EF4-FFF2-40B4-BE49-F238E27FC236}">
                <a16:creationId xmlns:a16="http://schemas.microsoft.com/office/drawing/2014/main" id="{8C92F290-1806-0B44-3A19-ED6BBDDA3EE7}"/>
              </a:ext>
            </a:extLst>
          </p:cNvPr>
          <p:cNvSpPr>
            <a:spLocks noGrp="1"/>
          </p:cNvSpPr>
          <p:nvPr>
            <p:ph idx="1"/>
          </p:nvPr>
        </p:nvSpPr>
        <p:spPr>
          <a:xfrm>
            <a:off x="673638" y="1836967"/>
            <a:ext cx="8759120" cy="4921773"/>
          </a:xfrm>
        </p:spPr>
        <p:txBody>
          <a:bodyPr>
            <a:noAutofit/>
          </a:bodyPr>
          <a:lstStyle/>
          <a:p>
            <a:r>
              <a:rPr lang="en-GB" sz="3600" dirty="0">
                <a:latin typeface="Andalus" panose="02020603050405020304" pitchFamily="18" charset="-78"/>
                <a:cs typeface="Andalus" panose="02020603050405020304" pitchFamily="18" charset="-78"/>
              </a:rPr>
              <a:t>The Effect of Dopamine on Attention and Focus </a:t>
            </a:r>
          </a:p>
          <a:p>
            <a:r>
              <a:rPr lang="en-GB" sz="3600" dirty="0">
                <a:latin typeface="Andalus" panose="02020603050405020304" pitchFamily="18" charset="-78"/>
                <a:cs typeface="Andalus" panose="02020603050405020304" pitchFamily="18" charset="-78"/>
              </a:rPr>
              <a:t>How Dopamine Influences Perception </a:t>
            </a:r>
          </a:p>
          <a:p>
            <a:r>
              <a:rPr lang="en-GB" sz="3600" dirty="0">
                <a:latin typeface="Andalus" panose="02020603050405020304" pitchFamily="18" charset="-78"/>
                <a:cs typeface="Andalus" panose="02020603050405020304" pitchFamily="18" charset="-78"/>
              </a:rPr>
              <a:t>Dopamine, Stress, and Excitement </a:t>
            </a:r>
          </a:p>
          <a:p>
            <a:r>
              <a:rPr lang="en-GB" sz="3600" dirty="0">
                <a:latin typeface="Andalus" panose="02020603050405020304" pitchFamily="18" charset="-78"/>
                <a:cs typeface="Andalus" panose="02020603050405020304" pitchFamily="18" charset="-78"/>
              </a:rPr>
              <a:t>The Impact of Dopamine on Mood </a:t>
            </a:r>
          </a:p>
          <a:p>
            <a:r>
              <a:rPr lang="en-GB" sz="3600" dirty="0">
                <a:latin typeface="Andalus" panose="02020603050405020304" pitchFamily="18" charset="-78"/>
                <a:cs typeface="Andalus" panose="02020603050405020304" pitchFamily="18" charset="-78"/>
              </a:rPr>
              <a:t>How Does Dopamine Affect Motivation? </a:t>
            </a:r>
          </a:p>
          <a:p>
            <a:r>
              <a:rPr lang="en-GB" sz="3600" dirty="0">
                <a:latin typeface="Andalus" panose="02020603050405020304" pitchFamily="18" charset="-78"/>
                <a:cs typeface="Andalus" panose="02020603050405020304" pitchFamily="18" charset="-78"/>
              </a:rPr>
              <a:t>Dopamine and Creativity </a:t>
            </a:r>
          </a:p>
        </p:txBody>
      </p:sp>
    </p:spTree>
    <p:extLst>
      <p:ext uri="{BB962C8B-B14F-4D97-AF65-F5344CB8AC3E}">
        <p14:creationId xmlns:p14="http://schemas.microsoft.com/office/powerpoint/2010/main" val="365595386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6554-84AE-5FE9-E54D-2A23F4BB2539}"/>
              </a:ext>
            </a:extLst>
          </p:cNvPr>
          <p:cNvSpPr>
            <a:spLocks noGrp="1"/>
          </p:cNvSpPr>
          <p:nvPr>
            <p:ph type="title"/>
          </p:nvPr>
        </p:nvSpPr>
        <p:spPr>
          <a:xfrm>
            <a:off x="2288125" y="5486399"/>
            <a:ext cx="8911687" cy="1187116"/>
          </a:xfrm>
        </p:spPr>
        <p:txBody>
          <a:bodyPr>
            <a:normAutofit/>
          </a:bodyPr>
          <a:lstStyle/>
          <a:p>
            <a:pPr algn="ctr"/>
            <a:r>
              <a:rPr lang="en-US" sz="4400" b="1" dirty="0"/>
              <a:t>Thank you for listening</a:t>
            </a:r>
            <a:endParaRPr lang="en-GB" sz="4400" b="1" dirty="0"/>
          </a:p>
        </p:txBody>
      </p:sp>
      <p:pic>
        <p:nvPicPr>
          <p:cNvPr id="4" name="Content Placeholder 3">
            <a:extLst>
              <a:ext uri="{FF2B5EF4-FFF2-40B4-BE49-F238E27FC236}">
                <a16:creationId xmlns:a16="http://schemas.microsoft.com/office/drawing/2014/main" id="{E5C2C8F8-567E-4183-1C36-11B8FA43541F}"/>
              </a:ext>
            </a:extLst>
          </p:cNvPr>
          <p:cNvPicPr>
            <a:picLocks noGrp="1" noChangeAspect="1"/>
          </p:cNvPicPr>
          <p:nvPr>
            <p:ph idx="1"/>
          </p:nvPr>
        </p:nvPicPr>
        <p:blipFill>
          <a:blip r:embed="rId2"/>
          <a:stretch>
            <a:fillRect/>
          </a:stretch>
        </p:blipFill>
        <p:spPr>
          <a:xfrm>
            <a:off x="4036214" y="729916"/>
            <a:ext cx="4941560" cy="4531895"/>
          </a:xfrm>
          <a:prstGeom prst="rect">
            <a:avLst/>
          </a:prstGeom>
        </p:spPr>
      </p:pic>
    </p:spTree>
    <p:extLst>
      <p:ext uri="{BB962C8B-B14F-4D97-AF65-F5344CB8AC3E}">
        <p14:creationId xmlns:p14="http://schemas.microsoft.com/office/powerpoint/2010/main" val="93645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042187-9875-1DF5-DAB9-FD53EBD40DA6}"/>
              </a:ext>
            </a:extLst>
          </p:cNvPr>
          <p:cNvSpPr>
            <a:spLocks noGrp="1"/>
          </p:cNvSpPr>
          <p:nvPr>
            <p:ph idx="1"/>
          </p:nvPr>
        </p:nvSpPr>
        <p:spPr>
          <a:xfrm>
            <a:off x="1349288" y="1566110"/>
            <a:ext cx="10018713" cy="4142873"/>
          </a:xfrm>
        </p:spPr>
        <p:txBody>
          <a:bodyPr>
            <a:normAutofit/>
          </a:bodyPr>
          <a:lstStyle/>
          <a:p>
            <a:pPr marL="0" indent="0">
              <a:buNone/>
            </a:pPr>
            <a:r>
              <a:rPr lang="en-GB" sz="4000" dirty="0">
                <a:effectLst/>
                <a:latin typeface="Andalus" panose="02020603050405020304" pitchFamily="18" charset="-78"/>
                <a:ea typeface="Times New Roman" panose="02020603050405020304" pitchFamily="18" charset="0"/>
                <a:cs typeface="Andalus" panose="02020603050405020304" pitchFamily="18" charset="-78"/>
              </a:rPr>
              <a:t>According to </a:t>
            </a:r>
            <a:r>
              <a:rPr lang="en-GB" sz="4000" dirty="0" err="1">
                <a:effectLst/>
                <a:latin typeface="Andalus" panose="02020603050405020304" pitchFamily="18" charset="-78"/>
                <a:ea typeface="Times New Roman" panose="02020603050405020304" pitchFamily="18" charset="0"/>
                <a:cs typeface="Andalus" panose="02020603050405020304" pitchFamily="18" charset="-78"/>
              </a:rPr>
              <a:t>Scmidt</a:t>
            </a:r>
            <a:r>
              <a:rPr lang="en-GB" sz="4000" dirty="0">
                <a:effectLst/>
                <a:latin typeface="Andalus" panose="02020603050405020304" pitchFamily="18" charset="-78"/>
                <a:ea typeface="Times New Roman" panose="02020603050405020304" pitchFamily="18" charset="0"/>
                <a:cs typeface="Andalus" panose="02020603050405020304" pitchFamily="18" charset="-78"/>
              </a:rPr>
              <a:t> and </a:t>
            </a:r>
            <a:r>
              <a:rPr lang="en-GB" sz="4000" dirty="0" err="1">
                <a:effectLst/>
                <a:latin typeface="Andalus" panose="02020603050405020304" pitchFamily="18" charset="-78"/>
                <a:ea typeface="Times New Roman" panose="02020603050405020304" pitchFamily="18" charset="0"/>
                <a:cs typeface="Andalus" panose="02020603050405020304" pitchFamily="18" charset="-78"/>
              </a:rPr>
              <a:t>Wrisberg</a:t>
            </a:r>
            <a:r>
              <a:rPr lang="en-GB" sz="4000" dirty="0">
                <a:effectLst/>
                <a:latin typeface="Andalus" panose="02020603050405020304" pitchFamily="18" charset="-78"/>
                <a:ea typeface="Times New Roman" panose="02020603050405020304" pitchFamily="18" charset="0"/>
                <a:cs typeface="Andalus" panose="02020603050405020304" pitchFamily="18" charset="-78"/>
              </a:rPr>
              <a:t>, motor learning is defined as: “The changes associated with practice or experience, in internal processes that determine a person’s capability for producing a motor skill” (2008).</a:t>
            </a:r>
          </a:p>
          <a:p>
            <a:endParaRPr lang="en-GB" dirty="0"/>
          </a:p>
        </p:txBody>
      </p:sp>
    </p:spTree>
    <p:extLst>
      <p:ext uri="{BB962C8B-B14F-4D97-AF65-F5344CB8AC3E}">
        <p14:creationId xmlns:p14="http://schemas.microsoft.com/office/powerpoint/2010/main" val="85485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14A39-77E6-DCC6-C237-1DE0F27D2C16}"/>
              </a:ext>
            </a:extLst>
          </p:cNvPr>
          <p:cNvSpPr>
            <a:spLocks noGrp="1"/>
          </p:cNvSpPr>
          <p:nvPr>
            <p:ph idx="1"/>
          </p:nvPr>
        </p:nvSpPr>
        <p:spPr>
          <a:xfrm>
            <a:off x="1818521" y="775445"/>
            <a:ext cx="4887079" cy="5307110"/>
          </a:xfrm>
        </p:spPr>
        <p:txBody>
          <a:bodyPr>
            <a:normAutofit/>
          </a:bodyPr>
          <a:lstStyle/>
          <a:p>
            <a:pPr marL="0" indent="0">
              <a:buNone/>
            </a:pPr>
            <a:r>
              <a:rPr lang="en-GB" sz="2800" dirty="0">
                <a:latin typeface="Andalus" panose="02020603050405020304" pitchFamily="18" charset="-78"/>
                <a:cs typeface="Andalus" panose="02020603050405020304" pitchFamily="18" charset="-78"/>
              </a:rPr>
              <a:t>The connection between the brain and the body involves our brain sending signals to our muscles through nerves, ensuring they contract and operate as needed, for as long as needed, and then transferring this to long-term memory. It is considered that a student has learned when they can consistently repeat the same skill. </a:t>
            </a:r>
            <a:endParaRPr lang="en-GB" sz="2800" dirty="0"/>
          </a:p>
        </p:txBody>
      </p:sp>
      <p:pic>
        <p:nvPicPr>
          <p:cNvPr id="4" name="Picture 3">
            <a:extLst>
              <a:ext uri="{FF2B5EF4-FFF2-40B4-BE49-F238E27FC236}">
                <a16:creationId xmlns:a16="http://schemas.microsoft.com/office/drawing/2014/main" id="{562F8F9A-D59A-E426-ECAD-BBBA63EE67A1}"/>
              </a:ext>
            </a:extLst>
          </p:cNvPr>
          <p:cNvPicPr>
            <a:picLocks noChangeAspect="1"/>
          </p:cNvPicPr>
          <p:nvPr/>
        </p:nvPicPr>
        <p:blipFill>
          <a:blip r:embed="rId2"/>
          <a:stretch>
            <a:fillRect/>
          </a:stretch>
        </p:blipFill>
        <p:spPr>
          <a:xfrm>
            <a:off x="7782131" y="2224087"/>
            <a:ext cx="3609975" cy="2409825"/>
          </a:xfrm>
          <a:prstGeom prst="rect">
            <a:avLst/>
          </a:prstGeom>
        </p:spPr>
      </p:pic>
    </p:spTree>
    <p:extLst>
      <p:ext uri="{BB962C8B-B14F-4D97-AF65-F5344CB8AC3E}">
        <p14:creationId xmlns:p14="http://schemas.microsoft.com/office/powerpoint/2010/main" val="3179653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44E31-DDB1-225B-0AFF-9C3388029FAB}"/>
              </a:ext>
            </a:extLst>
          </p:cNvPr>
          <p:cNvSpPr>
            <a:spLocks noGrp="1"/>
          </p:cNvSpPr>
          <p:nvPr>
            <p:ph type="title"/>
          </p:nvPr>
        </p:nvSpPr>
        <p:spPr>
          <a:xfrm>
            <a:off x="2592925" y="1034716"/>
            <a:ext cx="8911687" cy="1653869"/>
          </a:xfrm>
        </p:spPr>
        <p:txBody>
          <a:bodyPr>
            <a:normAutofit fontScale="90000"/>
          </a:bodyPr>
          <a:lstStyle/>
          <a:p>
            <a:r>
              <a:rPr lang="en-GB" sz="4400" b="1" dirty="0">
                <a:latin typeface="Andalus" panose="02020603050405020304" pitchFamily="18" charset="-78"/>
                <a:cs typeface="Andalus" panose="02020603050405020304" pitchFamily="18" charset="-78"/>
              </a:rPr>
              <a:t>Perception: Attention and observation of a demonstrated skill</a:t>
            </a:r>
            <a:br>
              <a:rPr lang="en-GB" sz="40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2BDD4AD-1105-C5D2-0A5C-7310224A5B00}"/>
              </a:ext>
            </a:extLst>
          </p:cNvPr>
          <p:cNvSpPr>
            <a:spLocks noGrp="1"/>
          </p:cNvSpPr>
          <p:nvPr>
            <p:ph idx="1"/>
          </p:nvPr>
        </p:nvSpPr>
        <p:spPr>
          <a:xfrm>
            <a:off x="5514771" y="2457507"/>
            <a:ext cx="5989841" cy="3863081"/>
          </a:xfrm>
        </p:spPr>
        <p:txBody>
          <a:bodyPr>
            <a:noAutofit/>
          </a:bodyPr>
          <a:lstStyle/>
          <a:p>
            <a:pPr marL="0" indent="0">
              <a:buNone/>
            </a:pPr>
            <a:r>
              <a:rPr lang="en-GB" sz="4000" dirty="0">
                <a:latin typeface="Andalus" panose="02020603050405020304" pitchFamily="18" charset="-78"/>
                <a:cs typeface="Andalus" panose="02020603050405020304" pitchFamily="18" charset="-78"/>
              </a:rPr>
              <a:t>This first part necessities a motor plan which can be described as a plan for converting a series of instructions in our brain into action. </a:t>
            </a:r>
            <a:endParaRPr lang="en-GB" sz="4000" dirty="0"/>
          </a:p>
        </p:txBody>
      </p:sp>
      <p:pic>
        <p:nvPicPr>
          <p:cNvPr id="5" name="Picture 4">
            <a:extLst>
              <a:ext uri="{FF2B5EF4-FFF2-40B4-BE49-F238E27FC236}">
                <a16:creationId xmlns:a16="http://schemas.microsoft.com/office/drawing/2014/main" id="{4ABB0381-D89C-D33E-6A6D-5223F0501FD2}"/>
              </a:ext>
            </a:extLst>
          </p:cNvPr>
          <p:cNvPicPr>
            <a:picLocks noChangeAspect="1"/>
          </p:cNvPicPr>
          <p:nvPr/>
        </p:nvPicPr>
        <p:blipFill>
          <a:blip r:embed="rId2"/>
          <a:stretch>
            <a:fillRect/>
          </a:stretch>
        </p:blipFill>
        <p:spPr>
          <a:xfrm>
            <a:off x="1832093" y="2821966"/>
            <a:ext cx="3105583" cy="3134162"/>
          </a:xfrm>
          <a:prstGeom prst="rect">
            <a:avLst/>
          </a:prstGeom>
        </p:spPr>
      </p:pic>
    </p:spTree>
    <p:extLst>
      <p:ext uri="{BB962C8B-B14F-4D97-AF65-F5344CB8AC3E}">
        <p14:creationId xmlns:p14="http://schemas.microsoft.com/office/powerpoint/2010/main" val="218893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4A4FF1-AFB2-21FB-6EDA-DA6EF978AEC4}"/>
              </a:ext>
            </a:extLst>
          </p:cNvPr>
          <p:cNvSpPr>
            <a:spLocks noGrp="1"/>
          </p:cNvSpPr>
          <p:nvPr>
            <p:ph idx="1"/>
          </p:nvPr>
        </p:nvSpPr>
        <p:spPr>
          <a:xfrm>
            <a:off x="1535778" y="1866899"/>
            <a:ext cx="10018713" cy="3124201"/>
          </a:xfrm>
        </p:spPr>
        <p:txBody>
          <a:bodyPr/>
          <a:lstStyle/>
          <a:p>
            <a:pPr marL="0" indent="0">
              <a:buNone/>
            </a:pPr>
            <a:r>
              <a:rPr lang="en-GB" sz="4000" dirty="0">
                <a:latin typeface="Andalus" panose="02020603050405020304" pitchFamily="18" charset="-78"/>
                <a:cs typeface="Andalus" panose="02020603050405020304" pitchFamily="18" charset="-78"/>
              </a:rPr>
              <a:t>A student new to ballet will go through different processes compared to an experienced student, and an adult student will differ from a young child.</a:t>
            </a:r>
          </a:p>
          <a:p>
            <a:endParaRPr lang="en-GB" dirty="0"/>
          </a:p>
        </p:txBody>
      </p:sp>
    </p:spTree>
    <p:extLst>
      <p:ext uri="{BB962C8B-B14F-4D97-AF65-F5344CB8AC3E}">
        <p14:creationId xmlns:p14="http://schemas.microsoft.com/office/powerpoint/2010/main" val="381095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FF0D76-4288-D515-FFB8-9F70B71824E2}"/>
              </a:ext>
            </a:extLst>
          </p:cNvPr>
          <p:cNvSpPr>
            <a:spLocks noGrp="1"/>
          </p:cNvSpPr>
          <p:nvPr>
            <p:ph idx="1"/>
          </p:nvPr>
        </p:nvSpPr>
        <p:spPr>
          <a:xfrm>
            <a:off x="1821862" y="510006"/>
            <a:ext cx="10018713" cy="2918994"/>
          </a:xfrm>
        </p:spPr>
        <p:txBody>
          <a:bodyPr>
            <a:normAutofit/>
          </a:bodyPr>
          <a:lstStyle/>
          <a:p>
            <a:r>
              <a:rPr lang="en-GB" sz="4000" dirty="0">
                <a:latin typeface="Andalus" panose="02020603050405020304" pitchFamily="18" charset="-78"/>
                <a:cs typeface="Andalus" panose="02020603050405020304" pitchFamily="18" charset="-78"/>
              </a:rPr>
              <a:t>Demonstration: The movement must be performed correctly as the student will use this first input as a reference to attempt to replicate the image.</a:t>
            </a:r>
          </a:p>
          <a:p>
            <a:endParaRPr lang="en-GB" sz="4000" dirty="0">
              <a:latin typeface="Andalus" panose="02020603050405020304" pitchFamily="18" charset="-78"/>
              <a:cs typeface="Andalus" panose="02020603050405020304" pitchFamily="18" charset="-78"/>
            </a:endParaRPr>
          </a:p>
          <a:p>
            <a:endParaRPr lang="en-GB" dirty="0"/>
          </a:p>
        </p:txBody>
      </p:sp>
      <p:pic>
        <p:nvPicPr>
          <p:cNvPr id="5" name="Picture 4">
            <a:extLst>
              <a:ext uri="{FF2B5EF4-FFF2-40B4-BE49-F238E27FC236}">
                <a16:creationId xmlns:a16="http://schemas.microsoft.com/office/drawing/2014/main" id="{7490A979-A1F0-7794-7CDF-47A3BEFB2A86}"/>
              </a:ext>
            </a:extLst>
          </p:cNvPr>
          <p:cNvPicPr>
            <a:picLocks noChangeAspect="1"/>
          </p:cNvPicPr>
          <p:nvPr/>
        </p:nvPicPr>
        <p:blipFill>
          <a:blip r:embed="rId2"/>
          <a:stretch>
            <a:fillRect/>
          </a:stretch>
        </p:blipFill>
        <p:spPr>
          <a:xfrm>
            <a:off x="2203422" y="3641376"/>
            <a:ext cx="2886478" cy="2591162"/>
          </a:xfrm>
          <a:prstGeom prst="rect">
            <a:avLst/>
          </a:prstGeom>
        </p:spPr>
      </p:pic>
      <p:sp>
        <p:nvSpPr>
          <p:cNvPr id="8" name="Content Placeholder 2">
            <a:extLst>
              <a:ext uri="{FF2B5EF4-FFF2-40B4-BE49-F238E27FC236}">
                <a16:creationId xmlns:a16="http://schemas.microsoft.com/office/drawing/2014/main" id="{8EFCE7CE-E50E-7F99-D410-9101F49720A1}"/>
              </a:ext>
            </a:extLst>
          </p:cNvPr>
          <p:cNvSpPr txBox="1">
            <a:spLocks/>
          </p:cNvSpPr>
          <p:nvPr/>
        </p:nvSpPr>
        <p:spPr>
          <a:xfrm>
            <a:off x="5325979" y="3429000"/>
            <a:ext cx="6514596" cy="291899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GB" sz="4000" dirty="0">
                <a:latin typeface="Andalus" panose="02020603050405020304" pitchFamily="18" charset="-78"/>
                <a:cs typeface="Andalus" panose="02020603050405020304" pitchFamily="18" charset="-78"/>
              </a:rPr>
              <a:t>Mental Activity: The student evaluates the movement they have seen and received instructions for and plans an action. </a:t>
            </a:r>
          </a:p>
          <a:p>
            <a:endParaRPr lang="en-GB" dirty="0"/>
          </a:p>
        </p:txBody>
      </p:sp>
    </p:spTree>
    <p:extLst>
      <p:ext uri="{BB962C8B-B14F-4D97-AF65-F5344CB8AC3E}">
        <p14:creationId xmlns:p14="http://schemas.microsoft.com/office/powerpoint/2010/main" val="294647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B127080-770D-E330-8075-EA44523D5896}"/>
              </a:ext>
            </a:extLst>
          </p:cNvPr>
          <p:cNvPicPr>
            <a:picLocks noChangeAspect="1"/>
          </p:cNvPicPr>
          <p:nvPr/>
        </p:nvPicPr>
        <p:blipFill>
          <a:blip r:embed="rId2"/>
          <a:stretch>
            <a:fillRect/>
          </a:stretch>
        </p:blipFill>
        <p:spPr>
          <a:xfrm>
            <a:off x="6494602" y="1507958"/>
            <a:ext cx="5006297" cy="4716379"/>
          </a:xfrm>
          <a:prstGeom prst="rect">
            <a:avLst/>
          </a:prstGeom>
        </p:spPr>
      </p:pic>
      <p:sp>
        <p:nvSpPr>
          <p:cNvPr id="2" name="Title 1">
            <a:extLst>
              <a:ext uri="{FF2B5EF4-FFF2-40B4-BE49-F238E27FC236}">
                <a16:creationId xmlns:a16="http://schemas.microsoft.com/office/drawing/2014/main" id="{5DB2DB4B-78C9-5EAC-2124-15E9AC828ADA}"/>
              </a:ext>
            </a:extLst>
          </p:cNvPr>
          <p:cNvSpPr>
            <a:spLocks noGrp="1"/>
          </p:cNvSpPr>
          <p:nvPr>
            <p:ph type="title"/>
          </p:nvPr>
        </p:nvSpPr>
        <p:spPr>
          <a:xfrm>
            <a:off x="2589212" y="852710"/>
            <a:ext cx="8911687" cy="1280890"/>
          </a:xfrm>
        </p:spPr>
        <p:txBody>
          <a:bodyPr>
            <a:noAutofit/>
          </a:bodyPr>
          <a:lstStyle/>
          <a:p>
            <a:r>
              <a:rPr lang="en-GB" sz="4000" b="1" dirty="0">
                <a:latin typeface="Andalus" panose="02020603050405020304" pitchFamily="18" charset="-78"/>
                <a:ea typeface="+mn-ea"/>
                <a:cs typeface="Andalus" panose="02020603050405020304" pitchFamily="18" charset="-78"/>
              </a:rPr>
              <a:t>Replication of what has been observed</a:t>
            </a:r>
            <a:r>
              <a:rPr lang="en-GB" sz="5400" b="1" dirty="0">
                <a:latin typeface="Andalus" panose="02020603050405020304" pitchFamily="18" charset="-78"/>
                <a:ea typeface="+mn-ea"/>
                <a:cs typeface="Andalus" panose="02020603050405020304" pitchFamily="18" charset="-78"/>
              </a:rPr>
              <a:t>:</a:t>
            </a:r>
            <a:r>
              <a:rPr lang="en-GB" sz="4000" b="1" dirty="0">
                <a:latin typeface="Andalus" panose="02020603050405020304" pitchFamily="18" charset="-78"/>
                <a:ea typeface="+mn-ea"/>
                <a:cs typeface="Andalus" panose="02020603050405020304" pitchFamily="18" charset="-78"/>
              </a:rPr>
              <a:t> Trial Phase</a:t>
            </a:r>
            <a:br>
              <a:rPr lang="en-GB" sz="4000" dirty="0">
                <a:latin typeface="Andalus" panose="02020603050405020304" pitchFamily="18" charset="-78"/>
                <a:cs typeface="Andalus" panose="02020603050405020304" pitchFamily="18" charset="-78"/>
              </a:rPr>
            </a:br>
            <a:br>
              <a:rPr lang="en-GB" sz="4000" b="1" kern="100" dirty="0">
                <a:effectLst/>
                <a:latin typeface="Calibri" panose="020F0502020204030204" pitchFamily="34" charset="0"/>
                <a:ea typeface="Calibri" panose="020F0502020204030204" pitchFamily="34" charset="0"/>
                <a:cs typeface="Arial" panose="020B0604020202020204" pitchFamily="34" charset="0"/>
              </a:rPr>
            </a:br>
            <a:endParaRPr lang="en-GB" sz="4000" b="1" dirty="0"/>
          </a:p>
        </p:txBody>
      </p:sp>
      <p:sp>
        <p:nvSpPr>
          <p:cNvPr id="3" name="Content Placeholder 2">
            <a:extLst>
              <a:ext uri="{FF2B5EF4-FFF2-40B4-BE49-F238E27FC236}">
                <a16:creationId xmlns:a16="http://schemas.microsoft.com/office/drawing/2014/main" id="{ABB913F2-6356-2472-E6E8-6105E0EDFFB8}"/>
              </a:ext>
            </a:extLst>
          </p:cNvPr>
          <p:cNvSpPr>
            <a:spLocks noGrp="1"/>
          </p:cNvSpPr>
          <p:nvPr>
            <p:ph idx="1"/>
          </p:nvPr>
        </p:nvSpPr>
        <p:spPr>
          <a:xfrm>
            <a:off x="1851276" y="3156284"/>
            <a:ext cx="8915400" cy="3136233"/>
          </a:xfrm>
        </p:spPr>
        <p:txBody>
          <a:bodyPr/>
          <a:lstStyle/>
          <a:p>
            <a:r>
              <a:rPr lang="en-GB" sz="4000" dirty="0">
                <a:latin typeface="Andalus" panose="02020603050405020304" pitchFamily="18" charset="-78"/>
                <a:cs typeface="Andalus" panose="02020603050405020304" pitchFamily="18" charset="-78"/>
              </a:rPr>
              <a:t>Gathering Clues</a:t>
            </a:r>
          </a:p>
          <a:p>
            <a:r>
              <a:rPr lang="en-GB" sz="4000" dirty="0">
                <a:latin typeface="Andalus" panose="02020603050405020304" pitchFamily="18" charset="-78"/>
                <a:cs typeface="Andalus" panose="02020603050405020304" pitchFamily="18" charset="-78"/>
              </a:rPr>
              <a:t>Creating a Mental Image</a:t>
            </a:r>
          </a:p>
          <a:p>
            <a:r>
              <a:rPr lang="en-GB" sz="4000" dirty="0">
                <a:latin typeface="Andalus" panose="02020603050405020304" pitchFamily="18" charset="-78"/>
                <a:cs typeface="Andalus" panose="02020603050405020304" pitchFamily="18" charset="-78"/>
              </a:rPr>
              <a:t>Planning for Motor Skills</a:t>
            </a:r>
          </a:p>
          <a:p>
            <a:r>
              <a:rPr lang="en-GB" sz="4000" dirty="0">
                <a:latin typeface="Andalus" panose="02020603050405020304" pitchFamily="18" charset="-78"/>
                <a:cs typeface="Andalus" panose="02020603050405020304" pitchFamily="18" charset="-78"/>
              </a:rPr>
              <a:t>Displaying the Skill</a:t>
            </a:r>
          </a:p>
          <a:p>
            <a:endParaRPr lang="en-GB" sz="2800" kern="1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26560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B1532-AD9E-5297-FE6B-D33990C4E5CD}"/>
              </a:ext>
            </a:extLst>
          </p:cNvPr>
          <p:cNvSpPr>
            <a:spLocks noGrp="1"/>
          </p:cNvSpPr>
          <p:nvPr>
            <p:ph type="title"/>
          </p:nvPr>
        </p:nvSpPr>
        <p:spPr>
          <a:xfrm>
            <a:off x="2108074" y="909052"/>
            <a:ext cx="8911687" cy="1280890"/>
          </a:xfrm>
        </p:spPr>
        <p:txBody>
          <a:bodyPr>
            <a:normAutofit/>
          </a:bodyPr>
          <a:lstStyle/>
          <a:p>
            <a:pPr algn="ctr"/>
            <a:r>
              <a:rPr lang="en-GB" sz="4000" b="1" dirty="0">
                <a:latin typeface="Andalus" panose="02020603050405020304" pitchFamily="18" charset="-78"/>
                <a:ea typeface="+mn-ea"/>
                <a:cs typeface="Andalus" panose="02020603050405020304" pitchFamily="18" charset="-78"/>
              </a:rPr>
              <a:t>Feedback</a:t>
            </a:r>
            <a:br>
              <a:rPr lang="en-GB" dirty="0"/>
            </a:br>
            <a:endParaRPr lang="en-GB" dirty="0"/>
          </a:p>
        </p:txBody>
      </p:sp>
      <p:pic>
        <p:nvPicPr>
          <p:cNvPr id="5" name="Content Placeholder 4">
            <a:extLst>
              <a:ext uri="{FF2B5EF4-FFF2-40B4-BE49-F238E27FC236}">
                <a16:creationId xmlns:a16="http://schemas.microsoft.com/office/drawing/2014/main" id="{784CFA38-08B2-2C43-FF1A-A5298AD4C573}"/>
              </a:ext>
            </a:extLst>
          </p:cNvPr>
          <p:cNvPicPr>
            <a:picLocks noGrp="1" noChangeAspect="1"/>
          </p:cNvPicPr>
          <p:nvPr>
            <p:ph idx="1"/>
          </p:nvPr>
        </p:nvPicPr>
        <p:blipFill>
          <a:blip r:embed="rId2"/>
          <a:stretch>
            <a:fillRect/>
          </a:stretch>
        </p:blipFill>
        <p:spPr>
          <a:xfrm>
            <a:off x="2871534" y="2189942"/>
            <a:ext cx="7384765" cy="2911447"/>
          </a:xfrm>
        </p:spPr>
      </p:pic>
    </p:spTree>
    <p:extLst>
      <p:ext uri="{BB962C8B-B14F-4D97-AF65-F5344CB8AC3E}">
        <p14:creationId xmlns:p14="http://schemas.microsoft.com/office/powerpoint/2010/main" val="587214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036D10-E402-E8D8-53CD-0F49228D3F1C}"/>
              </a:ext>
            </a:extLst>
          </p:cNvPr>
          <p:cNvSpPr>
            <a:spLocks noGrp="1"/>
          </p:cNvSpPr>
          <p:nvPr>
            <p:ph idx="1"/>
          </p:nvPr>
        </p:nvSpPr>
        <p:spPr>
          <a:xfrm>
            <a:off x="1484311" y="711199"/>
            <a:ext cx="3889794" cy="4326021"/>
          </a:xfrm>
        </p:spPr>
        <p:txBody>
          <a:bodyPr>
            <a:normAutofit fontScale="85000" lnSpcReduction="10000"/>
          </a:bodyPr>
          <a:lstStyle/>
          <a:p>
            <a:pPr marL="0" indent="0">
              <a:lnSpc>
                <a:spcPct val="120000"/>
              </a:lnSpc>
              <a:spcAft>
                <a:spcPts val="800"/>
              </a:spcAft>
              <a:buNone/>
            </a:pPr>
            <a:r>
              <a:rPr lang="en-GB" sz="4000" b="1" dirty="0">
                <a:latin typeface="Andalus" panose="02020603050405020304" pitchFamily="18" charset="-78"/>
                <a:cs typeface="Andalus" panose="02020603050405020304" pitchFamily="18" charset="-78"/>
              </a:rPr>
              <a:t>Repetition</a:t>
            </a:r>
          </a:p>
          <a:p>
            <a:pPr marL="0" indent="0">
              <a:lnSpc>
                <a:spcPct val="120000"/>
              </a:lnSpc>
              <a:spcAft>
                <a:spcPts val="800"/>
              </a:spcAft>
              <a:buNone/>
            </a:pPr>
            <a:r>
              <a:rPr lang="en-GB" sz="4000" dirty="0">
                <a:latin typeface="Andalus" panose="02020603050405020304" pitchFamily="18" charset="-78"/>
                <a:cs typeface="Andalus" panose="02020603050405020304" pitchFamily="18" charset="-78"/>
              </a:rPr>
              <a:t>Once appropriate neurological pattern set up, repetition will ingrain the skill into the body.</a:t>
            </a:r>
          </a:p>
          <a:p>
            <a:endParaRPr lang="en-GB" dirty="0"/>
          </a:p>
        </p:txBody>
      </p:sp>
      <p:sp>
        <p:nvSpPr>
          <p:cNvPr id="4" name="Content Placeholder 2">
            <a:extLst>
              <a:ext uri="{FF2B5EF4-FFF2-40B4-BE49-F238E27FC236}">
                <a16:creationId xmlns:a16="http://schemas.microsoft.com/office/drawing/2014/main" id="{E057CCF7-20AD-7E7B-C5A4-BFA67CD084B8}"/>
              </a:ext>
            </a:extLst>
          </p:cNvPr>
          <p:cNvSpPr txBox="1">
            <a:spLocks/>
          </p:cNvSpPr>
          <p:nvPr/>
        </p:nvSpPr>
        <p:spPr>
          <a:xfrm>
            <a:off x="5759116" y="711199"/>
            <a:ext cx="6208295" cy="5473699"/>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buFont typeface="Wingdings 3" charset="2"/>
              <a:buNone/>
            </a:pPr>
            <a:r>
              <a:rPr lang="en-GB" sz="3700" b="1" dirty="0">
                <a:latin typeface="Andalus" panose="02020603050405020304" pitchFamily="18" charset="-78"/>
                <a:cs typeface="Andalus" panose="02020603050405020304" pitchFamily="18" charset="-78"/>
              </a:rPr>
              <a:t>Correction Phase</a:t>
            </a:r>
          </a:p>
          <a:p>
            <a:pPr>
              <a:lnSpc>
                <a:spcPct val="110000"/>
              </a:lnSpc>
              <a:spcAft>
                <a:spcPts val="800"/>
              </a:spcAft>
            </a:pPr>
            <a:r>
              <a:rPr lang="en-GB" sz="3000" dirty="0">
                <a:latin typeface="Andalus" panose="02020603050405020304" pitchFamily="18" charset="-78"/>
                <a:cs typeface="Andalus" panose="02020603050405020304" pitchFamily="18" charset="-78"/>
              </a:rPr>
              <a:t>Monitoring Performance Internally and Externally</a:t>
            </a:r>
          </a:p>
          <a:p>
            <a:pPr>
              <a:lnSpc>
                <a:spcPct val="110000"/>
              </a:lnSpc>
              <a:spcAft>
                <a:spcPts val="800"/>
              </a:spcAft>
            </a:pPr>
            <a:r>
              <a:rPr lang="en-GB" sz="3000" dirty="0">
                <a:latin typeface="Andalus" panose="02020603050405020304" pitchFamily="18" charset="-78"/>
                <a:cs typeface="Andalus" panose="02020603050405020304" pitchFamily="18" charset="-78"/>
              </a:rPr>
              <a:t>Evaluation and Replanning</a:t>
            </a:r>
          </a:p>
          <a:p>
            <a:pPr>
              <a:lnSpc>
                <a:spcPct val="110000"/>
              </a:lnSpc>
              <a:spcAft>
                <a:spcPts val="800"/>
              </a:spcAft>
            </a:pPr>
            <a:r>
              <a:rPr lang="en-GB" sz="3000" dirty="0">
                <a:latin typeface="Andalus" panose="02020603050405020304" pitchFamily="18" charset="-78"/>
                <a:cs typeface="Andalus" panose="02020603050405020304" pitchFamily="18" charset="-78"/>
              </a:rPr>
              <a:t>Retrial</a:t>
            </a:r>
          </a:p>
          <a:p>
            <a:pPr>
              <a:lnSpc>
                <a:spcPct val="110000"/>
              </a:lnSpc>
              <a:spcAft>
                <a:spcPts val="800"/>
              </a:spcAft>
            </a:pPr>
            <a:r>
              <a:rPr lang="en-GB" sz="3000" dirty="0">
                <a:latin typeface="Andalus" panose="02020603050405020304" pitchFamily="18" charset="-78"/>
                <a:cs typeface="Andalus" panose="02020603050405020304" pitchFamily="18" charset="-78"/>
              </a:rPr>
              <a:t>Perfection Phase</a:t>
            </a:r>
          </a:p>
          <a:p>
            <a:pPr>
              <a:lnSpc>
                <a:spcPct val="110000"/>
              </a:lnSpc>
              <a:spcAft>
                <a:spcPts val="800"/>
              </a:spcAft>
            </a:pPr>
            <a:r>
              <a:rPr lang="en-GB" sz="3000" dirty="0">
                <a:latin typeface="Andalus" panose="02020603050405020304" pitchFamily="18" charset="-78"/>
                <a:cs typeface="Andalus" panose="02020603050405020304" pitchFamily="18" charset="-78"/>
              </a:rPr>
              <a:t>Practicing with Ongoing Monitoring</a:t>
            </a:r>
          </a:p>
          <a:p>
            <a:pPr>
              <a:lnSpc>
                <a:spcPct val="110000"/>
              </a:lnSpc>
              <a:spcAft>
                <a:spcPts val="800"/>
              </a:spcAft>
            </a:pPr>
            <a:r>
              <a:rPr lang="en-GB" sz="3000" dirty="0">
                <a:latin typeface="Andalus" panose="02020603050405020304" pitchFamily="18" charset="-78"/>
                <a:cs typeface="Andalus" panose="02020603050405020304" pitchFamily="18" charset="-78"/>
              </a:rPr>
              <a:t>Reviewing Performance</a:t>
            </a:r>
          </a:p>
          <a:p>
            <a:endParaRPr lang="en-GB" dirty="0"/>
          </a:p>
        </p:txBody>
      </p:sp>
    </p:spTree>
    <p:extLst>
      <p:ext uri="{BB962C8B-B14F-4D97-AF65-F5344CB8AC3E}">
        <p14:creationId xmlns:p14="http://schemas.microsoft.com/office/powerpoint/2010/main" val="24537516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TM02892315[[fn=Wisp]]</Template>
  <TotalTime>70</TotalTime>
  <Words>377</Words>
  <Application>Microsoft Office PowerPoint</Application>
  <PresentationFormat>Widescreen</PresentationFormat>
  <Paragraphs>36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Andalus</vt:lpstr>
      <vt:lpstr>Arial</vt:lpstr>
      <vt:lpstr>Calibri</vt:lpstr>
      <vt:lpstr>Century Gothic</vt:lpstr>
      <vt:lpstr>Times New Roman</vt:lpstr>
      <vt:lpstr>Wingdings 3</vt:lpstr>
      <vt:lpstr>Wisp</vt:lpstr>
      <vt:lpstr>HOW WE LEARN, HOW WE TEACH MOTOR SKILLS ACQUISIATION</vt:lpstr>
      <vt:lpstr>PowerPoint Presentation</vt:lpstr>
      <vt:lpstr>PowerPoint Presentation</vt:lpstr>
      <vt:lpstr>Perception: Attention and observation of a demonstrated skill </vt:lpstr>
      <vt:lpstr>PowerPoint Presentation</vt:lpstr>
      <vt:lpstr>PowerPoint Presentation</vt:lpstr>
      <vt:lpstr>Replication of what has been observed: Trial Phase  </vt:lpstr>
      <vt:lpstr>Feedback </vt:lpstr>
      <vt:lpstr>PowerPoint Presentation</vt:lpstr>
      <vt:lpstr>Bloom's taxonomy </vt:lpstr>
      <vt:lpstr>Creating meaning</vt:lpstr>
      <vt:lpstr>Dopamine and Motor Skills</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WE LEARN, HOW WE TEACH MOTOR SKILLS ACQUISIATION</dc:title>
  <dc:creator>Zeynep Taner</dc:creator>
  <cp:lastModifiedBy>user</cp:lastModifiedBy>
  <cp:revision>2</cp:revision>
  <dcterms:created xsi:type="dcterms:W3CDTF">2024-07-01T12:31:31Z</dcterms:created>
  <dcterms:modified xsi:type="dcterms:W3CDTF">2024-07-02T08:20:57Z</dcterms:modified>
</cp:coreProperties>
</file>